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3.jpg" ContentType="image/jpg"/>
  <Override PartName="/ppt/media/image16.jpg" ContentType="image/jpg"/>
  <Override PartName="/ppt/media/image18.jpg" ContentType="image/jpg"/>
  <Override PartName="/ppt/media/image20.jpg" ContentType="image/jpg"/>
  <Override PartName="/ppt/media/image23.jpg" ContentType="image/jpg"/>
  <Override PartName="/ppt/media/image29.jpg" ContentType="image/jpg"/>
  <Override PartName="/ppt/media/image30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325" r:id="rId2"/>
    <p:sldId id="257" r:id="rId3"/>
    <p:sldId id="259" r:id="rId4"/>
    <p:sldId id="260" r:id="rId5"/>
    <p:sldId id="1554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</p:sldIdLst>
  <p:sldSz cx="12433300" cy="6997700"/>
  <p:notesSz cx="12433300" cy="69977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150" y="7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3879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042150" y="0"/>
            <a:ext cx="53879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341284-DA68-4EA1-9BF4-334A0D8AE736}" type="datetimeFigureOut">
              <a:rPr lang="de-DE" smtClean="0"/>
              <a:t>08.04.2019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17975" y="874713"/>
            <a:ext cx="4197350" cy="236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43013" y="3367088"/>
            <a:ext cx="9947275" cy="2755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46863"/>
            <a:ext cx="5387975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042150" y="6646863"/>
            <a:ext cx="5387975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5E883C-8ABC-42EA-BBA8-76AA5C83334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9183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79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32973" y="2169287"/>
            <a:ext cx="10573703" cy="14695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65947" y="3918712"/>
            <a:ext cx="8707755" cy="1749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bg1"/>
                </a:solidFill>
                <a:latin typeface="Segoe UI Semibold"/>
                <a:cs typeface="Segoe UI 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bg1"/>
                </a:solidFill>
                <a:latin typeface="Segoe UI Semibold"/>
                <a:cs typeface="Segoe UI 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21982" y="1609471"/>
            <a:ext cx="5411248" cy="46184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06419" y="1609471"/>
            <a:ext cx="5411248" cy="46184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bg1"/>
                </a:solidFill>
                <a:latin typeface="Segoe UI Semibold"/>
                <a:cs typeface="Segoe UI 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527" y="233258"/>
            <a:ext cx="11372632" cy="553998"/>
          </a:xfrm>
        </p:spPr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527" y="1477292"/>
            <a:ext cx="11372632" cy="15081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51720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332859" y="4192346"/>
            <a:ext cx="3773931" cy="940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bg1"/>
                </a:solidFill>
                <a:latin typeface="Segoe UI Semibold"/>
                <a:cs typeface="Segoe UI 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17042" y="1548129"/>
            <a:ext cx="11405565" cy="3321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229481" y="6507861"/>
            <a:ext cx="3980688" cy="349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21982" y="6507861"/>
            <a:ext cx="2861119" cy="349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956548" y="6507861"/>
            <a:ext cx="2861119" cy="349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azurecsg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5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image" Target="../media/image54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57.png"/><Relationship Id="rId10" Type="http://schemas.openxmlformats.org/officeDocument/2006/relationships/image" Target="../media/image79.png"/><Relationship Id="rId4" Type="http://schemas.openxmlformats.org/officeDocument/2006/relationships/image" Target="../media/image74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26" Type="http://schemas.openxmlformats.org/officeDocument/2006/relationships/image" Target="../media/image107.png"/><Relationship Id="rId3" Type="http://schemas.openxmlformats.org/officeDocument/2006/relationships/image" Target="../media/image85.png"/><Relationship Id="rId21" Type="http://schemas.openxmlformats.org/officeDocument/2006/relationships/image" Target="../media/image102.png"/><Relationship Id="rId7" Type="http://schemas.openxmlformats.org/officeDocument/2006/relationships/image" Target="../media/image89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5" Type="http://schemas.openxmlformats.org/officeDocument/2006/relationships/image" Target="../media/image106.png"/><Relationship Id="rId2" Type="http://schemas.openxmlformats.org/officeDocument/2006/relationships/image" Target="../media/image84.png"/><Relationship Id="rId16" Type="http://schemas.openxmlformats.org/officeDocument/2006/relationships/image" Target="../media/image97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8.png"/><Relationship Id="rId11" Type="http://schemas.openxmlformats.org/officeDocument/2006/relationships/image" Target="../media/image92.png"/><Relationship Id="rId24" Type="http://schemas.openxmlformats.org/officeDocument/2006/relationships/image" Target="../media/image105.png"/><Relationship Id="rId5" Type="http://schemas.openxmlformats.org/officeDocument/2006/relationships/image" Target="../media/image87.png"/><Relationship Id="rId15" Type="http://schemas.openxmlformats.org/officeDocument/2006/relationships/image" Target="../media/image96.png"/><Relationship Id="rId23" Type="http://schemas.openxmlformats.org/officeDocument/2006/relationships/image" Target="../media/image104.png"/><Relationship Id="rId28" Type="http://schemas.openxmlformats.org/officeDocument/2006/relationships/image" Target="../media/image109.png"/><Relationship Id="rId10" Type="http://schemas.openxmlformats.org/officeDocument/2006/relationships/image" Target="../media/image69.png"/><Relationship Id="rId19" Type="http://schemas.openxmlformats.org/officeDocument/2006/relationships/image" Target="../media/image100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5.png"/><Relationship Id="rId22" Type="http://schemas.openxmlformats.org/officeDocument/2006/relationships/image" Target="../media/image103.png"/><Relationship Id="rId27" Type="http://schemas.openxmlformats.org/officeDocument/2006/relationships/image" Target="../media/image10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18" Type="http://schemas.openxmlformats.org/officeDocument/2006/relationships/image" Target="../media/image129.png"/><Relationship Id="rId3" Type="http://schemas.openxmlformats.org/officeDocument/2006/relationships/image" Target="../media/image114.png"/><Relationship Id="rId21" Type="http://schemas.openxmlformats.org/officeDocument/2006/relationships/image" Target="../media/image132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17" Type="http://schemas.openxmlformats.org/officeDocument/2006/relationships/image" Target="../media/image128.png"/><Relationship Id="rId2" Type="http://schemas.openxmlformats.org/officeDocument/2006/relationships/image" Target="../media/image113.png"/><Relationship Id="rId16" Type="http://schemas.openxmlformats.org/officeDocument/2006/relationships/image" Target="../media/image127.png"/><Relationship Id="rId20" Type="http://schemas.openxmlformats.org/officeDocument/2006/relationships/image" Target="../media/image1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5" Type="http://schemas.openxmlformats.org/officeDocument/2006/relationships/image" Target="../media/image126.png"/><Relationship Id="rId10" Type="http://schemas.openxmlformats.org/officeDocument/2006/relationships/image" Target="../media/image121.png"/><Relationship Id="rId19" Type="http://schemas.openxmlformats.org/officeDocument/2006/relationships/image" Target="../media/image130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4.png"/><Relationship Id="rId18" Type="http://schemas.openxmlformats.org/officeDocument/2006/relationships/image" Target="../media/image149.png"/><Relationship Id="rId3" Type="http://schemas.openxmlformats.org/officeDocument/2006/relationships/image" Target="../media/image137.png"/><Relationship Id="rId21" Type="http://schemas.openxmlformats.org/officeDocument/2006/relationships/image" Target="../media/image69.png"/><Relationship Id="rId7" Type="http://schemas.openxmlformats.org/officeDocument/2006/relationships/image" Target="../media/image4.png"/><Relationship Id="rId12" Type="http://schemas.openxmlformats.org/officeDocument/2006/relationships/image" Target="../media/image143.png"/><Relationship Id="rId17" Type="http://schemas.openxmlformats.org/officeDocument/2006/relationships/image" Target="../media/image148.png"/><Relationship Id="rId2" Type="http://schemas.openxmlformats.org/officeDocument/2006/relationships/image" Target="../media/image136.png"/><Relationship Id="rId16" Type="http://schemas.openxmlformats.org/officeDocument/2006/relationships/image" Target="../media/image147.png"/><Relationship Id="rId20" Type="http://schemas.openxmlformats.org/officeDocument/2006/relationships/image" Target="../media/image1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9.png"/><Relationship Id="rId11" Type="http://schemas.openxmlformats.org/officeDocument/2006/relationships/image" Target="../media/image122.png"/><Relationship Id="rId24" Type="http://schemas.openxmlformats.org/officeDocument/2006/relationships/image" Target="../media/image154.png"/><Relationship Id="rId5" Type="http://schemas.openxmlformats.org/officeDocument/2006/relationships/image" Target="../media/image126.png"/><Relationship Id="rId15" Type="http://schemas.openxmlformats.org/officeDocument/2006/relationships/image" Target="../media/image146.png"/><Relationship Id="rId23" Type="http://schemas.openxmlformats.org/officeDocument/2006/relationships/image" Target="../media/image153.png"/><Relationship Id="rId10" Type="http://schemas.openxmlformats.org/officeDocument/2006/relationships/image" Target="../media/image142.png"/><Relationship Id="rId19" Type="http://schemas.openxmlformats.org/officeDocument/2006/relationships/image" Target="../media/image150.png"/><Relationship Id="rId4" Type="http://schemas.openxmlformats.org/officeDocument/2006/relationships/image" Target="../media/image138.png"/><Relationship Id="rId9" Type="http://schemas.openxmlformats.org/officeDocument/2006/relationships/image" Target="../media/image141.png"/><Relationship Id="rId14" Type="http://schemas.openxmlformats.org/officeDocument/2006/relationships/image" Target="../media/image145.png"/><Relationship Id="rId22" Type="http://schemas.openxmlformats.org/officeDocument/2006/relationships/image" Target="../media/image15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166.png"/><Relationship Id="rId18" Type="http://schemas.openxmlformats.org/officeDocument/2006/relationships/image" Target="../media/image17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12" Type="http://schemas.openxmlformats.org/officeDocument/2006/relationships/image" Target="../media/image165.png"/><Relationship Id="rId17" Type="http://schemas.openxmlformats.org/officeDocument/2006/relationships/image" Target="../media/image170.png"/><Relationship Id="rId2" Type="http://schemas.openxmlformats.org/officeDocument/2006/relationships/image" Target="../media/image155.png"/><Relationship Id="rId16" Type="http://schemas.openxmlformats.org/officeDocument/2006/relationships/image" Target="../media/image16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9.png"/><Relationship Id="rId11" Type="http://schemas.openxmlformats.org/officeDocument/2006/relationships/image" Target="../media/image164.png"/><Relationship Id="rId5" Type="http://schemas.openxmlformats.org/officeDocument/2006/relationships/image" Target="../media/image158.png"/><Relationship Id="rId15" Type="http://schemas.openxmlformats.org/officeDocument/2006/relationships/image" Target="../media/image168.png"/><Relationship Id="rId10" Type="http://schemas.openxmlformats.org/officeDocument/2006/relationships/image" Target="../media/image163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Relationship Id="rId14" Type="http://schemas.openxmlformats.org/officeDocument/2006/relationships/image" Target="../media/image16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1.png"/><Relationship Id="rId3" Type="http://schemas.openxmlformats.org/officeDocument/2006/relationships/image" Target="../media/image173.png"/><Relationship Id="rId7" Type="http://schemas.openxmlformats.org/officeDocument/2006/relationships/image" Target="../media/image176.png"/><Relationship Id="rId12" Type="http://schemas.openxmlformats.org/officeDocument/2006/relationships/image" Target="../media/image180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2.png"/><Relationship Id="rId11" Type="http://schemas.openxmlformats.org/officeDocument/2006/relationships/image" Target="../media/image179.png"/><Relationship Id="rId5" Type="http://schemas.openxmlformats.org/officeDocument/2006/relationships/image" Target="../media/image175.png"/><Relationship Id="rId10" Type="http://schemas.openxmlformats.org/officeDocument/2006/relationships/image" Target="../media/image178.png"/><Relationship Id="rId4" Type="http://schemas.openxmlformats.org/officeDocument/2006/relationships/image" Target="../media/image174.png"/><Relationship Id="rId9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10" Type="http://schemas.openxmlformats.org/officeDocument/2006/relationships/image" Target="../media/image190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openxmlformats.org/officeDocument/2006/relationships/image" Target="../media/image202.png"/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12" Type="http://schemas.openxmlformats.org/officeDocument/2006/relationships/image" Target="../media/image201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5.png"/><Relationship Id="rId11" Type="http://schemas.openxmlformats.org/officeDocument/2006/relationships/image" Target="../media/image200.png"/><Relationship Id="rId5" Type="http://schemas.openxmlformats.org/officeDocument/2006/relationships/image" Target="../media/image194.png"/><Relationship Id="rId15" Type="http://schemas.openxmlformats.org/officeDocument/2006/relationships/image" Target="../media/image204.png"/><Relationship Id="rId10" Type="http://schemas.openxmlformats.org/officeDocument/2006/relationships/image" Target="../media/image199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Relationship Id="rId14" Type="http://schemas.openxmlformats.org/officeDocument/2006/relationships/image" Target="../media/image20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06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5" Type="http://schemas.openxmlformats.org/officeDocument/2006/relationships/image" Target="../media/image4.png"/><Relationship Id="rId10" Type="http://schemas.openxmlformats.org/officeDocument/2006/relationships/image" Target="../media/image212.png"/><Relationship Id="rId4" Type="http://schemas.openxmlformats.org/officeDocument/2006/relationships/image" Target="../media/image207.png"/><Relationship Id="rId9" Type="http://schemas.openxmlformats.org/officeDocument/2006/relationships/image" Target="../media/image2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png"/><Relationship Id="rId9" Type="http://schemas.openxmlformats.org/officeDocument/2006/relationships/image" Target="../media/image16.jp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13" Type="http://schemas.openxmlformats.org/officeDocument/2006/relationships/image" Target="../media/image226.png"/><Relationship Id="rId18" Type="http://schemas.openxmlformats.org/officeDocument/2006/relationships/image" Target="../media/image231.png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12" Type="http://schemas.openxmlformats.org/officeDocument/2006/relationships/image" Target="../media/image225.png"/><Relationship Id="rId17" Type="http://schemas.openxmlformats.org/officeDocument/2006/relationships/image" Target="../media/image230.png"/><Relationship Id="rId2" Type="http://schemas.openxmlformats.org/officeDocument/2006/relationships/image" Target="../media/image215.png"/><Relationship Id="rId16" Type="http://schemas.openxmlformats.org/officeDocument/2006/relationships/image" Target="../media/image2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9.png"/><Relationship Id="rId11" Type="http://schemas.openxmlformats.org/officeDocument/2006/relationships/image" Target="../media/image224.png"/><Relationship Id="rId5" Type="http://schemas.openxmlformats.org/officeDocument/2006/relationships/image" Target="../media/image218.png"/><Relationship Id="rId15" Type="http://schemas.openxmlformats.org/officeDocument/2006/relationships/image" Target="../media/image228.png"/><Relationship Id="rId10" Type="http://schemas.openxmlformats.org/officeDocument/2006/relationships/image" Target="../media/image223.png"/><Relationship Id="rId4" Type="http://schemas.openxmlformats.org/officeDocument/2006/relationships/image" Target="../media/image217.png"/><Relationship Id="rId9" Type="http://schemas.openxmlformats.org/officeDocument/2006/relationships/image" Target="../media/image222.png"/><Relationship Id="rId14" Type="http://schemas.openxmlformats.org/officeDocument/2006/relationships/image" Target="../media/image22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13" Type="http://schemas.openxmlformats.org/officeDocument/2006/relationships/image" Target="../media/image243.png"/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12" Type="http://schemas.openxmlformats.org/officeDocument/2006/relationships/image" Target="../media/image242.png"/><Relationship Id="rId2" Type="http://schemas.openxmlformats.org/officeDocument/2006/relationships/image" Target="../media/image232.png"/><Relationship Id="rId16" Type="http://schemas.openxmlformats.org/officeDocument/2006/relationships/image" Target="../media/image2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6.png"/><Relationship Id="rId11" Type="http://schemas.openxmlformats.org/officeDocument/2006/relationships/image" Target="../media/image241.png"/><Relationship Id="rId5" Type="http://schemas.openxmlformats.org/officeDocument/2006/relationships/image" Target="../media/image235.png"/><Relationship Id="rId15" Type="http://schemas.openxmlformats.org/officeDocument/2006/relationships/image" Target="../media/image245.png"/><Relationship Id="rId10" Type="http://schemas.openxmlformats.org/officeDocument/2006/relationships/image" Target="../media/image240.png"/><Relationship Id="rId4" Type="http://schemas.openxmlformats.org/officeDocument/2006/relationships/image" Target="../media/image234.png"/><Relationship Id="rId9" Type="http://schemas.openxmlformats.org/officeDocument/2006/relationships/image" Target="../media/image239.png"/><Relationship Id="rId14" Type="http://schemas.openxmlformats.org/officeDocument/2006/relationships/image" Target="../media/image24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263.png"/><Relationship Id="rId3" Type="http://schemas.openxmlformats.org/officeDocument/2006/relationships/image" Target="../media/image254.png"/><Relationship Id="rId7" Type="http://schemas.openxmlformats.org/officeDocument/2006/relationships/image" Target="../media/image257.png"/><Relationship Id="rId12" Type="http://schemas.openxmlformats.org/officeDocument/2006/relationships/image" Target="../media/image262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6.png"/><Relationship Id="rId11" Type="http://schemas.openxmlformats.org/officeDocument/2006/relationships/image" Target="../media/image261.png"/><Relationship Id="rId5" Type="http://schemas.openxmlformats.org/officeDocument/2006/relationships/image" Target="../media/image126.png"/><Relationship Id="rId10" Type="http://schemas.openxmlformats.org/officeDocument/2006/relationships/image" Target="../media/image260.png"/><Relationship Id="rId4" Type="http://schemas.openxmlformats.org/officeDocument/2006/relationships/image" Target="../media/image255.png"/><Relationship Id="rId9" Type="http://schemas.openxmlformats.org/officeDocument/2006/relationships/image" Target="../media/image259.png"/><Relationship Id="rId14" Type="http://schemas.openxmlformats.org/officeDocument/2006/relationships/image" Target="../media/image26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13" Type="http://schemas.openxmlformats.org/officeDocument/2006/relationships/image" Target="../media/image276.png"/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12" Type="http://schemas.openxmlformats.org/officeDocument/2006/relationships/image" Target="../media/image275.png"/><Relationship Id="rId2" Type="http://schemas.openxmlformats.org/officeDocument/2006/relationships/image" Target="../media/image265.png"/><Relationship Id="rId16" Type="http://schemas.openxmlformats.org/officeDocument/2006/relationships/image" Target="../media/image2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9.png"/><Relationship Id="rId11" Type="http://schemas.openxmlformats.org/officeDocument/2006/relationships/image" Target="../media/image274.png"/><Relationship Id="rId5" Type="http://schemas.openxmlformats.org/officeDocument/2006/relationships/image" Target="../media/image268.png"/><Relationship Id="rId15" Type="http://schemas.openxmlformats.org/officeDocument/2006/relationships/image" Target="../media/image278.png"/><Relationship Id="rId10" Type="http://schemas.openxmlformats.org/officeDocument/2006/relationships/image" Target="../media/image273.png"/><Relationship Id="rId4" Type="http://schemas.openxmlformats.org/officeDocument/2006/relationships/image" Target="../media/image267.png"/><Relationship Id="rId9" Type="http://schemas.openxmlformats.org/officeDocument/2006/relationships/image" Target="../media/image272.png"/><Relationship Id="rId14" Type="http://schemas.openxmlformats.org/officeDocument/2006/relationships/image" Target="../media/image27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13" Type="http://schemas.openxmlformats.org/officeDocument/2006/relationships/image" Target="../media/image290.png"/><Relationship Id="rId18" Type="http://schemas.openxmlformats.org/officeDocument/2006/relationships/image" Target="../media/image295.png"/><Relationship Id="rId3" Type="http://schemas.openxmlformats.org/officeDocument/2006/relationships/image" Target="../media/image281.png"/><Relationship Id="rId7" Type="http://schemas.openxmlformats.org/officeDocument/2006/relationships/image" Target="../media/image259.png"/><Relationship Id="rId12" Type="http://schemas.openxmlformats.org/officeDocument/2006/relationships/image" Target="../media/image289.png"/><Relationship Id="rId17" Type="http://schemas.openxmlformats.org/officeDocument/2006/relationships/image" Target="../media/image294.png"/><Relationship Id="rId2" Type="http://schemas.openxmlformats.org/officeDocument/2006/relationships/image" Target="../media/image280.png"/><Relationship Id="rId16" Type="http://schemas.openxmlformats.org/officeDocument/2006/relationships/image" Target="../media/image293.png"/><Relationship Id="rId20" Type="http://schemas.openxmlformats.org/officeDocument/2006/relationships/image" Target="../media/image29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4.png"/><Relationship Id="rId11" Type="http://schemas.openxmlformats.org/officeDocument/2006/relationships/image" Target="../media/image288.png"/><Relationship Id="rId5" Type="http://schemas.openxmlformats.org/officeDocument/2006/relationships/image" Target="../media/image283.png"/><Relationship Id="rId15" Type="http://schemas.openxmlformats.org/officeDocument/2006/relationships/image" Target="../media/image292.png"/><Relationship Id="rId10" Type="http://schemas.openxmlformats.org/officeDocument/2006/relationships/image" Target="../media/image287.png"/><Relationship Id="rId19" Type="http://schemas.openxmlformats.org/officeDocument/2006/relationships/image" Target="../media/image296.png"/><Relationship Id="rId4" Type="http://schemas.openxmlformats.org/officeDocument/2006/relationships/image" Target="../media/image282.png"/><Relationship Id="rId9" Type="http://schemas.openxmlformats.org/officeDocument/2006/relationships/image" Target="../media/image286.png"/><Relationship Id="rId14" Type="http://schemas.openxmlformats.org/officeDocument/2006/relationships/image" Target="../media/image29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307.png"/><Relationship Id="rId18" Type="http://schemas.openxmlformats.org/officeDocument/2006/relationships/image" Target="../media/image311.png"/><Relationship Id="rId3" Type="http://schemas.openxmlformats.org/officeDocument/2006/relationships/image" Target="../media/image299.png"/><Relationship Id="rId21" Type="http://schemas.openxmlformats.org/officeDocument/2006/relationships/image" Target="../media/image314.png"/><Relationship Id="rId7" Type="http://schemas.openxmlformats.org/officeDocument/2006/relationships/image" Target="../media/image303.png"/><Relationship Id="rId12" Type="http://schemas.openxmlformats.org/officeDocument/2006/relationships/image" Target="../media/image306.png"/><Relationship Id="rId17" Type="http://schemas.openxmlformats.org/officeDocument/2006/relationships/image" Target="../media/image310.png"/><Relationship Id="rId2" Type="http://schemas.openxmlformats.org/officeDocument/2006/relationships/image" Target="../media/image298.png"/><Relationship Id="rId16" Type="http://schemas.openxmlformats.org/officeDocument/2006/relationships/image" Target="../media/image309.png"/><Relationship Id="rId20" Type="http://schemas.openxmlformats.org/officeDocument/2006/relationships/image" Target="../media/image3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2.png"/><Relationship Id="rId11" Type="http://schemas.openxmlformats.org/officeDocument/2006/relationships/image" Target="../media/image4.png"/><Relationship Id="rId5" Type="http://schemas.openxmlformats.org/officeDocument/2006/relationships/image" Target="../media/image301.png"/><Relationship Id="rId15" Type="http://schemas.openxmlformats.org/officeDocument/2006/relationships/image" Target="../media/image259.png"/><Relationship Id="rId10" Type="http://schemas.openxmlformats.org/officeDocument/2006/relationships/image" Target="../media/image305.png"/><Relationship Id="rId19" Type="http://schemas.openxmlformats.org/officeDocument/2006/relationships/image" Target="../media/image312.png"/><Relationship Id="rId4" Type="http://schemas.openxmlformats.org/officeDocument/2006/relationships/image" Target="../media/image300.png"/><Relationship Id="rId9" Type="http://schemas.openxmlformats.org/officeDocument/2006/relationships/image" Target="../media/image304.png"/><Relationship Id="rId14" Type="http://schemas.openxmlformats.org/officeDocument/2006/relationships/image" Target="../media/image308.png"/><Relationship Id="rId22" Type="http://schemas.openxmlformats.org/officeDocument/2006/relationships/image" Target="../media/image31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13" Type="http://schemas.openxmlformats.org/officeDocument/2006/relationships/image" Target="../media/image327.png"/><Relationship Id="rId3" Type="http://schemas.openxmlformats.org/officeDocument/2006/relationships/image" Target="../media/image317.png"/><Relationship Id="rId7" Type="http://schemas.openxmlformats.org/officeDocument/2006/relationships/image" Target="../media/image321.png"/><Relationship Id="rId12" Type="http://schemas.openxmlformats.org/officeDocument/2006/relationships/image" Target="../media/image326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0.png"/><Relationship Id="rId11" Type="http://schemas.openxmlformats.org/officeDocument/2006/relationships/image" Target="../media/image325.png"/><Relationship Id="rId5" Type="http://schemas.openxmlformats.org/officeDocument/2006/relationships/image" Target="../media/image319.png"/><Relationship Id="rId10" Type="http://schemas.openxmlformats.org/officeDocument/2006/relationships/image" Target="../media/image324.png"/><Relationship Id="rId4" Type="http://schemas.openxmlformats.org/officeDocument/2006/relationships/image" Target="../media/image318.png"/><Relationship Id="rId9" Type="http://schemas.openxmlformats.org/officeDocument/2006/relationships/image" Target="../media/image32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13" Type="http://schemas.openxmlformats.org/officeDocument/2006/relationships/image" Target="../media/image341.png"/><Relationship Id="rId3" Type="http://schemas.openxmlformats.org/officeDocument/2006/relationships/image" Target="../media/image332.png"/><Relationship Id="rId7" Type="http://schemas.openxmlformats.org/officeDocument/2006/relationships/image" Target="../media/image335.png"/><Relationship Id="rId12" Type="http://schemas.openxmlformats.org/officeDocument/2006/relationships/image" Target="../media/image340.png"/><Relationship Id="rId2" Type="http://schemas.openxmlformats.org/officeDocument/2006/relationships/image" Target="../media/image331.png"/><Relationship Id="rId16" Type="http://schemas.openxmlformats.org/officeDocument/2006/relationships/image" Target="../media/image3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6.png"/><Relationship Id="rId11" Type="http://schemas.openxmlformats.org/officeDocument/2006/relationships/image" Target="../media/image339.png"/><Relationship Id="rId5" Type="http://schemas.openxmlformats.org/officeDocument/2006/relationships/image" Target="../media/image334.png"/><Relationship Id="rId15" Type="http://schemas.openxmlformats.org/officeDocument/2006/relationships/image" Target="../media/image343.png"/><Relationship Id="rId10" Type="http://schemas.openxmlformats.org/officeDocument/2006/relationships/image" Target="../media/image338.png"/><Relationship Id="rId4" Type="http://schemas.openxmlformats.org/officeDocument/2006/relationships/image" Target="../media/image333.png"/><Relationship Id="rId9" Type="http://schemas.openxmlformats.org/officeDocument/2006/relationships/image" Target="../media/image337.png"/><Relationship Id="rId14" Type="http://schemas.openxmlformats.org/officeDocument/2006/relationships/image" Target="../media/image34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46.png"/><Relationship Id="rId7" Type="http://schemas.openxmlformats.org/officeDocument/2006/relationships/image" Target="../media/image4.png"/><Relationship Id="rId12" Type="http://schemas.openxmlformats.org/officeDocument/2006/relationships/image" Target="../media/image354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9.png"/><Relationship Id="rId11" Type="http://schemas.openxmlformats.org/officeDocument/2006/relationships/image" Target="../media/image353.png"/><Relationship Id="rId5" Type="http://schemas.openxmlformats.org/officeDocument/2006/relationships/image" Target="../media/image348.png"/><Relationship Id="rId10" Type="http://schemas.openxmlformats.org/officeDocument/2006/relationships/image" Target="../media/image352.png"/><Relationship Id="rId4" Type="http://schemas.openxmlformats.org/officeDocument/2006/relationships/image" Target="../media/image347.png"/><Relationship Id="rId9" Type="http://schemas.openxmlformats.org/officeDocument/2006/relationships/image" Target="../media/image35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356.png"/><Relationship Id="rId7" Type="http://schemas.openxmlformats.org/officeDocument/2006/relationships/image" Target="../media/image360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9.png"/><Relationship Id="rId11" Type="http://schemas.openxmlformats.org/officeDocument/2006/relationships/image" Target="../media/image364.png"/><Relationship Id="rId5" Type="http://schemas.openxmlformats.org/officeDocument/2006/relationships/image" Target="../media/image358.png"/><Relationship Id="rId10" Type="http://schemas.openxmlformats.org/officeDocument/2006/relationships/image" Target="../media/image363.png"/><Relationship Id="rId4" Type="http://schemas.openxmlformats.org/officeDocument/2006/relationships/image" Target="../media/image357.png"/><Relationship Id="rId9" Type="http://schemas.openxmlformats.org/officeDocument/2006/relationships/image" Target="../media/image36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13" Type="http://schemas.openxmlformats.org/officeDocument/2006/relationships/image" Target="../media/image376.png"/><Relationship Id="rId3" Type="http://schemas.openxmlformats.org/officeDocument/2006/relationships/image" Target="../media/image366.png"/><Relationship Id="rId7" Type="http://schemas.openxmlformats.org/officeDocument/2006/relationships/image" Target="../media/image370.png"/><Relationship Id="rId12" Type="http://schemas.openxmlformats.org/officeDocument/2006/relationships/image" Target="../media/image375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9.png"/><Relationship Id="rId11" Type="http://schemas.openxmlformats.org/officeDocument/2006/relationships/image" Target="../media/image374.png"/><Relationship Id="rId5" Type="http://schemas.openxmlformats.org/officeDocument/2006/relationships/image" Target="../media/image368.png"/><Relationship Id="rId10" Type="http://schemas.openxmlformats.org/officeDocument/2006/relationships/image" Target="../media/image373.png"/><Relationship Id="rId4" Type="http://schemas.openxmlformats.org/officeDocument/2006/relationships/image" Target="../media/image367.png"/><Relationship Id="rId9" Type="http://schemas.openxmlformats.org/officeDocument/2006/relationships/image" Target="../media/image372.png"/><Relationship Id="rId14" Type="http://schemas.openxmlformats.org/officeDocument/2006/relationships/image" Target="../media/image377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435840" cy="6995159"/>
          </a:xfrm>
          <a:custGeom>
            <a:avLst/>
            <a:gdLst/>
            <a:ahLst/>
            <a:cxnLst/>
            <a:rect l="l" t="t" r="r" b="b"/>
            <a:pathLst>
              <a:path w="12435840" h="6995159">
                <a:moveTo>
                  <a:pt x="0" y="6995159"/>
                </a:moveTo>
                <a:lnTo>
                  <a:pt x="12435840" y="6995159"/>
                </a:lnTo>
                <a:lnTo>
                  <a:pt x="12435840" y="0"/>
                </a:lnTo>
                <a:lnTo>
                  <a:pt x="0" y="0"/>
                </a:lnTo>
                <a:lnTo>
                  <a:pt x="0" y="6995159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81145" y="643247"/>
            <a:ext cx="1007110" cy="194310"/>
          </a:xfrm>
          <a:custGeom>
            <a:avLst/>
            <a:gdLst/>
            <a:ahLst/>
            <a:cxnLst/>
            <a:rect l="l" t="t" r="r" b="b"/>
            <a:pathLst>
              <a:path w="1007110" h="194309">
                <a:moveTo>
                  <a:pt x="44202" y="13216"/>
                </a:moveTo>
                <a:lnTo>
                  <a:pt x="0" y="13216"/>
                </a:lnTo>
                <a:lnTo>
                  <a:pt x="0" y="191215"/>
                </a:lnTo>
                <a:lnTo>
                  <a:pt x="29169" y="191215"/>
                </a:lnTo>
                <a:lnTo>
                  <a:pt x="29169" y="66968"/>
                </a:lnTo>
                <a:lnTo>
                  <a:pt x="28383" y="58156"/>
                </a:lnTo>
                <a:lnTo>
                  <a:pt x="28304" y="49344"/>
                </a:lnTo>
                <a:lnTo>
                  <a:pt x="27410" y="45820"/>
                </a:lnTo>
                <a:lnTo>
                  <a:pt x="57071" y="45820"/>
                </a:lnTo>
                <a:lnTo>
                  <a:pt x="44202" y="13216"/>
                </a:lnTo>
                <a:close/>
              </a:path>
              <a:path w="1007110" h="194309">
                <a:moveTo>
                  <a:pt x="57071" y="45820"/>
                </a:moveTo>
                <a:lnTo>
                  <a:pt x="28304" y="45820"/>
                </a:lnTo>
                <a:lnTo>
                  <a:pt x="30064" y="52871"/>
                </a:lnTo>
                <a:lnTo>
                  <a:pt x="31824" y="58156"/>
                </a:lnTo>
                <a:lnTo>
                  <a:pt x="32719" y="61680"/>
                </a:lnTo>
                <a:lnTo>
                  <a:pt x="85749" y="191216"/>
                </a:lnTo>
                <a:lnTo>
                  <a:pt x="106061" y="191216"/>
                </a:lnTo>
                <a:lnTo>
                  <a:pt x="123500" y="148039"/>
                </a:lnTo>
                <a:lnTo>
                  <a:pt x="96337" y="148039"/>
                </a:lnTo>
                <a:lnTo>
                  <a:pt x="95443" y="142751"/>
                </a:lnTo>
                <a:lnTo>
                  <a:pt x="92818" y="134820"/>
                </a:lnTo>
                <a:lnTo>
                  <a:pt x="88374" y="125127"/>
                </a:lnTo>
                <a:lnTo>
                  <a:pt x="57071" y="45820"/>
                </a:lnTo>
                <a:close/>
              </a:path>
              <a:path w="1007110" h="194309">
                <a:moveTo>
                  <a:pt x="192675" y="45820"/>
                </a:moveTo>
                <a:lnTo>
                  <a:pt x="163505" y="45820"/>
                </a:lnTo>
                <a:lnTo>
                  <a:pt x="162988" y="55376"/>
                </a:lnTo>
                <a:lnTo>
                  <a:pt x="162722" y="64104"/>
                </a:lnTo>
                <a:lnTo>
                  <a:pt x="162611" y="191216"/>
                </a:lnTo>
                <a:lnTo>
                  <a:pt x="192675" y="191216"/>
                </a:lnTo>
                <a:lnTo>
                  <a:pt x="192675" y="45820"/>
                </a:lnTo>
                <a:close/>
              </a:path>
              <a:path w="1007110" h="194309">
                <a:moveTo>
                  <a:pt x="192675" y="13216"/>
                </a:moveTo>
                <a:lnTo>
                  <a:pt x="151128" y="13216"/>
                </a:lnTo>
                <a:lnTo>
                  <a:pt x="105166" y="125127"/>
                </a:lnTo>
                <a:lnTo>
                  <a:pt x="97232" y="148039"/>
                </a:lnTo>
                <a:lnTo>
                  <a:pt x="123500" y="148039"/>
                </a:lnTo>
                <a:lnTo>
                  <a:pt x="159091" y="59919"/>
                </a:lnTo>
                <a:lnTo>
                  <a:pt x="160851" y="57275"/>
                </a:lnTo>
                <a:lnTo>
                  <a:pt x="161746" y="51107"/>
                </a:lnTo>
                <a:lnTo>
                  <a:pt x="163505" y="45820"/>
                </a:lnTo>
                <a:lnTo>
                  <a:pt x="192675" y="45820"/>
                </a:lnTo>
                <a:lnTo>
                  <a:pt x="192675" y="13216"/>
                </a:lnTo>
                <a:close/>
              </a:path>
              <a:path w="1007110" h="194309">
                <a:moveTo>
                  <a:pt x="251880" y="63444"/>
                </a:moveTo>
                <a:lnTo>
                  <a:pt x="221815" y="63444"/>
                </a:lnTo>
                <a:lnTo>
                  <a:pt x="221815" y="191216"/>
                </a:lnTo>
                <a:lnTo>
                  <a:pt x="251880" y="191216"/>
                </a:lnTo>
                <a:lnTo>
                  <a:pt x="251880" y="63444"/>
                </a:lnTo>
                <a:close/>
              </a:path>
              <a:path w="1007110" h="194309">
                <a:moveTo>
                  <a:pt x="242156" y="9691"/>
                </a:moveTo>
                <a:lnTo>
                  <a:pt x="232433" y="9691"/>
                </a:lnTo>
                <a:lnTo>
                  <a:pt x="228019" y="11455"/>
                </a:lnTo>
                <a:lnTo>
                  <a:pt x="224470" y="14979"/>
                </a:lnTo>
                <a:lnTo>
                  <a:pt x="220950" y="17623"/>
                </a:lnTo>
                <a:lnTo>
                  <a:pt x="219190" y="22028"/>
                </a:lnTo>
                <a:lnTo>
                  <a:pt x="219190" y="31720"/>
                </a:lnTo>
                <a:lnTo>
                  <a:pt x="220950" y="36127"/>
                </a:lnTo>
                <a:lnTo>
                  <a:pt x="224470" y="39652"/>
                </a:lnTo>
                <a:lnTo>
                  <a:pt x="228019" y="42295"/>
                </a:lnTo>
                <a:lnTo>
                  <a:pt x="232433" y="44059"/>
                </a:lnTo>
                <a:lnTo>
                  <a:pt x="242156" y="44059"/>
                </a:lnTo>
                <a:lnTo>
                  <a:pt x="246571" y="42295"/>
                </a:lnTo>
                <a:lnTo>
                  <a:pt x="250120" y="39652"/>
                </a:lnTo>
                <a:lnTo>
                  <a:pt x="253639" y="36127"/>
                </a:lnTo>
                <a:lnTo>
                  <a:pt x="255399" y="31720"/>
                </a:lnTo>
                <a:lnTo>
                  <a:pt x="255399" y="22028"/>
                </a:lnTo>
                <a:lnTo>
                  <a:pt x="253639" y="18503"/>
                </a:lnTo>
                <a:lnTo>
                  <a:pt x="246571" y="11455"/>
                </a:lnTo>
                <a:lnTo>
                  <a:pt x="242156" y="9691"/>
                </a:lnTo>
                <a:close/>
              </a:path>
              <a:path w="1007110" h="194309">
                <a:moveTo>
                  <a:pt x="352632" y="60800"/>
                </a:moveTo>
                <a:lnTo>
                  <a:pt x="313172" y="65633"/>
                </a:lnTo>
                <a:lnTo>
                  <a:pt x="281049" y="94284"/>
                </a:lnTo>
                <a:lnTo>
                  <a:pt x="273086" y="130415"/>
                </a:lnTo>
                <a:lnTo>
                  <a:pt x="273584" y="139350"/>
                </a:lnTo>
                <a:lnTo>
                  <a:pt x="290419" y="176125"/>
                </a:lnTo>
                <a:lnTo>
                  <a:pt x="326873" y="193364"/>
                </a:lnTo>
                <a:lnTo>
                  <a:pt x="335840" y="193860"/>
                </a:lnTo>
                <a:lnTo>
                  <a:pt x="346099" y="193364"/>
                </a:lnTo>
                <a:lnTo>
                  <a:pt x="355614" y="191877"/>
                </a:lnTo>
                <a:lnTo>
                  <a:pt x="364302" y="189398"/>
                </a:lnTo>
                <a:lnTo>
                  <a:pt x="372078" y="185928"/>
                </a:lnTo>
                <a:lnTo>
                  <a:pt x="372943" y="185048"/>
                </a:lnTo>
                <a:lnTo>
                  <a:pt x="372943" y="169187"/>
                </a:lnTo>
                <a:lnTo>
                  <a:pt x="342014" y="169187"/>
                </a:lnTo>
                <a:lnTo>
                  <a:pt x="333745" y="168526"/>
                </a:lnTo>
                <a:lnTo>
                  <a:pt x="304666" y="137050"/>
                </a:lnTo>
                <a:lnTo>
                  <a:pt x="304015" y="127771"/>
                </a:lnTo>
                <a:lnTo>
                  <a:pt x="304680" y="118863"/>
                </a:lnTo>
                <a:lnTo>
                  <a:pt x="334640" y="86147"/>
                </a:lnTo>
                <a:lnTo>
                  <a:pt x="342908" y="85472"/>
                </a:lnTo>
                <a:lnTo>
                  <a:pt x="372943" y="85472"/>
                </a:lnTo>
                <a:lnTo>
                  <a:pt x="372943" y="66968"/>
                </a:lnTo>
                <a:lnTo>
                  <a:pt x="372078" y="66968"/>
                </a:lnTo>
                <a:lnTo>
                  <a:pt x="368529" y="65207"/>
                </a:lnTo>
                <a:lnTo>
                  <a:pt x="364115" y="63444"/>
                </a:lnTo>
                <a:lnTo>
                  <a:pt x="357911" y="62563"/>
                </a:lnTo>
                <a:lnTo>
                  <a:pt x="352632" y="60800"/>
                </a:lnTo>
                <a:close/>
              </a:path>
              <a:path w="1007110" h="194309">
                <a:moveTo>
                  <a:pt x="372943" y="157731"/>
                </a:moveTo>
                <a:lnTo>
                  <a:pt x="371183" y="158612"/>
                </a:lnTo>
                <a:lnTo>
                  <a:pt x="366769" y="162136"/>
                </a:lnTo>
                <a:lnTo>
                  <a:pt x="362355" y="164780"/>
                </a:lnTo>
                <a:lnTo>
                  <a:pt x="351737" y="168304"/>
                </a:lnTo>
                <a:lnTo>
                  <a:pt x="346428" y="169187"/>
                </a:lnTo>
                <a:lnTo>
                  <a:pt x="372943" y="169187"/>
                </a:lnTo>
                <a:lnTo>
                  <a:pt x="372943" y="157731"/>
                </a:lnTo>
                <a:close/>
              </a:path>
              <a:path w="1007110" h="194309">
                <a:moveTo>
                  <a:pt x="372943" y="85472"/>
                </a:moveTo>
                <a:lnTo>
                  <a:pt x="342908" y="85472"/>
                </a:lnTo>
                <a:lnTo>
                  <a:pt x="350187" y="86120"/>
                </a:lnTo>
                <a:lnTo>
                  <a:pt x="357382" y="88007"/>
                </a:lnTo>
                <a:lnTo>
                  <a:pt x="364408" y="91050"/>
                </a:lnTo>
                <a:lnTo>
                  <a:pt x="371183" y="95167"/>
                </a:lnTo>
                <a:lnTo>
                  <a:pt x="372943" y="96048"/>
                </a:lnTo>
                <a:lnTo>
                  <a:pt x="372943" y="85472"/>
                </a:lnTo>
                <a:close/>
              </a:path>
              <a:path w="1007110" h="194309">
                <a:moveTo>
                  <a:pt x="425079" y="63444"/>
                </a:moveTo>
                <a:lnTo>
                  <a:pt x="395044" y="63444"/>
                </a:lnTo>
                <a:lnTo>
                  <a:pt x="395044" y="191216"/>
                </a:lnTo>
                <a:lnTo>
                  <a:pt x="425079" y="191216"/>
                </a:lnTo>
                <a:lnTo>
                  <a:pt x="425079" y="126008"/>
                </a:lnTo>
                <a:lnTo>
                  <a:pt x="425577" y="117898"/>
                </a:lnTo>
                <a:lnTo>
                  <a:pt x="444525" y="88116"/>
                </a:lnTo>
                <a:lnTo>
                  <a:pt x="469281" y="88116"/>
                </a:lnTo>
                <a:lnTo>
                  <a:pt x="469281" y="85472"/>
                </a:lnTo>
                <a:lnTo>
                  <a:pt x="425079" y="85472"/>
                </a:lnTo>
                <a:lnTo>
                  <a:pt x="425079" y="63444"/>
                </a:lnTo>
                <a:close/>
              </a:path>
              <a:path w="1007110" h="194309">
                <a:moveTo>
                  <a:pt x="469281" y="88116"/>
                </a:moveTo>
                <a:lnTo>
                  <a:pt x="455144" y="88116"/>
                </a:lnTo>
                <a:lnTo>
                  <a:pt x="457798" y="88999"/>
                </a:lnTo>
                <a:lnTo>
                  <a:pt x="464867" y="90760"/>
                </a:lnTo>
                <a:lnTo>
                  <a:pt x="468386" y="92523"/>
                </a:lnTo>
                <a:lnTo>
                  <a:pt x="469281" y="93404"/>
                </a:lnTo>
                <a:lnTo>
                  <a:pt x="469281" y="88116"/>
                </a:lnTo>
                <a:close/>
              </a:path>
              <a:path w="1007110" h="194309">
                <a:moveTo>
                  <a:pt x="466627" y="61680"/>
                </a:moveTo>
                <a:lnTo>
                  <a:pt x="449835" y="61680"/>
                </a:lnTo>
                <a:lnTo>
                  <a:pt x="442766" y="63444"/>
                </a:lnTo>
                <a:lnTo>
                  <a:pt x="437457" y="68731"/>
                </a:lnTo>
                <a:lnTo>
                  <a:pt x="432148" y="73136"/>
                </a:lnTo>
                <a:lnTo>
                  <a:pt x="428628" y="78424"/>
                </a:lnTo>
                <a:lnTo>
                  <a:pt x="425974" y="85472"/>
                </a:lnTo>
                <a:lnTo>
                  <a:pt x="469281" y="85472"/>
                </a:lnTo>
                <a:lnTo>
                  <a:pt x="469281" y="63444"/>
                </a:lnTo>
                <a:lnTo>
                  <a:pt x="466627" y="61680"/>
                </a:lnTo>
                <a:close/>
              </a:path>
              <a:path w="1007110" h="194309">
                <a:moveTo>
                  <a:pt x="539104" y="60800"/>
                </a:moveTo>
                <a:lnTo>
                  <a:pt x="498822" y="70837"/>
                </a:lnTo>
                <a:lnTo>
                  <a:pt x="472185" y="113616"/>
                </a:lnTo>
                <a:lnTo>
                  <a:pt x="471041" y="128652"/>
                </a:lnTo>
                <a:lnTo>
                  <a:pt x="472185" y="143026"/>
                </a:lnTo>
                <a:lnTo>
                  <a:pt x="498154" y="183822"/>
                </a:lnTo>
                <a:lnTo>
                  <a:pt x="535554" y="193860"/>
                </a:lnTo>
                <a:lnTo>
                  <a:pt x="550101" y="192703"/>
                </a:lnTo>
                <a:lnTo>
                  <a:pt x="563162" y="189234"/>
                </a:lnTo>
                <a:lnTo>
                  <a:pt x="574574" y="183451"/>
                </a:lnTo>
                <a:lnTo>
                  <a:pt x="584171" y="175355"/>
                </a:lnTo>
                <a:lnTo>
                  <a:pt x="589140" y="169187"/>
                </a:lnTo>
                <a:lnTo>
                  <a:pt x="537314" y="169187"/>
                </a:lnTo>
                <a:lnTo>
                  <a:pt x="529712" y="168526"/>
                </a:lnTo>
                <a:lnTo>
                  <a:pt x="502621" y="137175"/>
                </a:lnTo>
                <a:lnTo>
                  <a:pt x="502031" y="128652"/>
                </a:lnTo>
                <a:lnTo>
                  <a:pt x="502092" y="126008"/>
                </a:lnTo>
                <a:lnTo>
                  <a:pt x="522848" y="88117"/>
                </a:lnTo>
                <a:lnTo>
                  <a:pt x="537314" y="85472"/>
                </a:lnTo>
                <a:lnTo>
                  <a:pt x="591237" y="85472"/>
                </a:lnTo>
                <a:lnTo>
                  <a:pt x="585930" y="78424"/>
                </a:lnTo>
                <a:lnTo>
                  <a:pt x="576500" y="70466"/>
                </a:lnTo>
                <a:lnTo>
                  <a:pt x="565492" y="64986"/>
                </a:lnTo>
                <a:lnTo>
                  <a:pt x="552997" y="61819"/>
                </a:lnTo>
                <a:lnTo>
                  <a:pt x="539104" y="60800"/>
                </a:lnTo>
                <a:close/>
              </a:path>
              <a:path w="1007110" h="194309">
                <a:moveTo>
                  <a:pt x="591237" y="85472"/>
                </a:moveTo>
                <a:lnTo>
                  <a:pt x="537314" y="85472"/>
                </a:lnTo>
                <a:lnTo>
                  <a:pt x="544789" y="86133"/>
                </a:lnTo>
                <a:lnTo>
                  <a:pt x="551347" y="88117"/>
                </a:lnTo>
                <a:lnTo>
                  <a:pt x="570850" y="126008"/>
                </a:lnTo>
                <a:lnTo>
                  <a:pt x="570810" y="128652"/>
                </a:lnTo>
                <a:lnTo>
                  <a:pt x="552119" y="166543"/>
                </a:lnTo>
                <a:lnTo>
                  <a:pt x="537314" y="169187"/>
                </a:lnTo>
                <a:lnTo>
                  <a:pt x="589140" y="169187"/>
                </a:lnTo>
                <a:lnTo>
                  <a:pt x="592279" y="165291"/>
                </a:lnTo>
                <a:lnTo>
                  <a:pt x="598077" y="153656"/>
                </a:lnTo>
                <a:lnTo>
                  <a:pt x="601560" y="140534"/>
                </a:lnTo>
                <a:lnTo>
                  <a:pt x="602722" y="126008"/>
                </a:lnTo>
                <a:lnTo>
                  <a:pt x="601588" y="111633"/>
                </a:lnTo>
                <a:lnTo>
                  <a:pt x="598297" y="98911"/>
                </a:lnTo>
                <a:lnTo>
                  <a:pt x="593021" y="87842"/>
                </a:lnTo>
                <a:lnTo>
                  <a:pt x="591237" y="85472"/>
                </a:lnTo>
                <a:close/>
              </a:path>
              <a:path w="1007110" h="194309">
                <a:moveTo>
                  <a:pt x="616860" y="157731"/>
                </a:moveTo>
                <a:lnTo>
                  <a:pt x="616860" y="186811"/>
                </a:lnTo>
                <a:lnTo>
                  <a:pt x="617755" y="186811"/>
                </a:lnTo>
                <a:lnTo>
                  <a:pt x="621274" y="189452"/>
                </a:lnTo>
                <a:lnTo>
                  <a:pt x="627448" y="190335"/>
                </a:lnTo>
                <a:lnTo>
                  <a:pt x="633652" y="192096"/>
                </a:lnTo>
                <a:lnTo>
                  <a:pt x="646030" y="193860"/>
                </a:lnTo>
                <a:lnTo>
                  <a:pt x="687547" y="183284"/>
                </a:lnTo>
                <a:lnTo>
                  <a:pt x="698262" y="170068"/>
                </a:lnTo>
                <a:lnTo>
                  <a:pt x="646892" y="170067"/>
                </a:lnTo>
                <a:lnTo>
                  <a:pt x="641615" y="169187"/>
                </a:lnTo>
                <a:lnTo>
                  <a:pt x="635412" y="167424"/>
                </a:lnTo>
                <a:lnTo>
                  <a:pt x="623034" y="162136"/>
                </a:lnTo>
                <a:lnTo>
                  <a:pt x="618620" y="158612"/>
                </a:lnTo>
                <a:lnTo>
                  <a:pt x="616860" y="157731"/>
                </a:lnTo>
                <a:close/>
              </a:path>
              <a:path w="1007110" h="194309">
                <a:moveTo>
                  <a:pt x="675170" y="60800"/>
                </a:moveTo>
                <a:lnTo>
                  <a:pt x="630997" y="71375"/>
                </a:lnTo>
                <a:lnTo>
                  <a:pt x="616860" y="99572"/>
                </a:lnTo>
                <a:lnTo>
                  <a:pt x="616860" y="105740"/>
                </a:lnTo>
                <a:lnTo>
                  <a:pt x="617755" y="111028"/>
                </a:lnTo>
                <a:lnTo>
                  <a:pt x="619514" y="115435"/>
                </a:lnTo>
                <a:lnTo>
                  <a:pt x="624823" y="124247"/>
                </a:lnTo>
                <a:lnTo>
                  <a:pt x="629238" y="126888"/>
                </a:lnTo>
                <a:lnTo>
                  <a:pt x="632757" y="130415"/>
                </a:lnTo>
                <a:lnTo>
                  <a:pt x="638961" y="133939"/>
                </a:lnTo>
                <a:lnTo>
                  <a:pt x="647789" y="137464"/>
                </a:lnTo>
                <a:lnTo>
                  <a:pt x="653963" y="140108"/>
                </a:lnTo>
                <a:lnTo>
                  <a:pt x="666341" y="146276"/>
                </a:lnTo>
                <a:lnTo>
                  <a:pt x="668101" y="148039"/>
                </a:lnTo>
                <a:lnTo>
                  <a:pt x="669890" y="150680"/>
                </a:lnTo>
                <a:lnTo>
                  <a:pt x="670755" y="152444"/>
                </a:lnTo>
                <a:lnTo>
                  <a:pt x="671650" y="154207"/>
                </a:lnTo>
                <a:lnTo>
                  <a:pt x="671650" y="165660"/>
                </a:lnTo>
                <a:lnTo>
                  <a:pt x="665476" y="170068"/>
                </a:lnTo>
                <a:lnTo>
                  <a:pt x="698262" y="170067"/>
                </a:lnTo>
                <a:lnTo>
                  <a:pt x="700843" y="162467"/>
                </a:lnTo>
                <a:lnTo>
                  <a:pt x="701685" y="154207"/>
                </a:lnTo>
                <a:lnTo>
                  <a:pt x="701685" y="145395"/>
                </a:lnTo>
                <a:lnTo>
                  <a:pt x="668996" y="116316"/>
                </a:lnTo>
                <a:lnTo>
                  <a:pt x="659272" y="112791"/>
                </a:lnTo>
                <a:lnTo>
                  <a:pt x="653098" y="109264"/>
                </a:lnTo>
                <a:lnTo>
                  <a:pt x="651309" y="106623"/>
                </a:lnTo>
                <a:lnTo>
                  <a:pt x="648684" y="104860"/>
                </a:lnTo>
                <a:lnTo>
                  <a:pt x="646895" y="101336"/>
                </a:lnTo>
                <a:lnTo>
                  <a:pt x="646895" y="93404"/>
                </a:lnTo>
                <a:lnTo>
                  <a:pt x="648684" y="90760"/>
                </a:lnTo>
                <a:lnTo>
                  <a:pt x="652204" y="88116"/>
                </a:lnTo>
                <a:lnTo>
                  <a:pt x="654858" y="85472"/>
                </a:lnTo>
                <a:lnTo>
                  <a:pt x="659272" y="84592"/>
                </a:lnTo>
                <a:lnTo>
                  <a:pt x="694616" y="84592"/>
                </a:lnTo>
                <a:lnTo>
                  <a:pt x="694616" y="66088"/>
                </a:lnTo>
                <a:lnTo>
                  <a:pt x="691097" y="64324"/>
                </a:lnTo>
                <a:lnTo>
                  <a:pt x="686681" y="63443"/>
                </a:lnTo>
                <a:lnTo>
                  <a:pt x="680479" y="61680"/>
                </a:lnTo>
                <a:lnTo>
                  <a:pt x="675170" y="60800"/>
                </a:lnTo>
                <a:close/>
              </a:path>
              <a:path w="1007110" h="194309">
                <a:moveTo>
                  <a:pt x="694616" y="84592"/>
                </a:moveTo>
                <a:lnTo>
                  <a:pt x="669890" y="84592"/>
                </a:lnTo>
                <a:lnTo>
                  <a:pt x="680479" y="86355"/>
                </a:lnTo>
                <a:lnTo>
                  <a:pt x="685788" y="88116"/>
                </a:lnTo>
                <a:lnTo>
                  <a:pt x="690202" y="90760"/>
                </a:lnTo>
                <a:lnTo>
                  <a:pt x="693751" y="92524"/>
                </a:lnTo>
                <a:lnTo>
                  <a:pt x="694616" y="93404"/>
                </a:lnTo>
                <a:lnTo>
                  <a:pt x="694616" y="84592"/>
                </a:lnTo>
                <a:close/>
              </a:path>
              <a:path w="1007110" h="194309">
                <a:moveTo>
                  <a:pt x="782125" y="60800"/>
                </a:moveTo>
                <a:lnTo>
                  <a:pt x="742712" y="70837"/>
                </a:lnTo>
                <a:lnTo>
                  <a:pt x="716102" y="113617"/>
                </a:lnTo>
                <a:lnTo>
                  <a:pt x="714957" y="128652"/>
                </a:lnTo>
                <a:lnTo>
                  <a:pt x="716102" y="143026"/>
                </a:lnTo>
                <a:lnTo>
                  <a:pt x="742058" y="183822"/>
                </a:lnTo>
                <a:lnTo>
                  <a:pt x="779471" y="193860"/>
                </a:lnTo>
                <a:lnTo>
                  <a:pt x="794017" y="192703"/>
                </a:lnTo>
                <a:lnTo>
                  <a:pt x="807075" y="189234"/>
                </a:lnTo>
                <a:lnTo>
                  <a:pt x="818478" y="183451"/>
                </a:lnTo>
                <a:lnTo>
                  <a:pt x="828057" y="175356"/>
                </a:lnTo>
                <a:lnTo>
                  <a:pt x="832951" y="169187"/>
                </a:lnTo>
                <a:lnTo>
                  <a:pt x="781231" y="169187"/>
                </a:lnTo>
                <a:lnTo>
                  <a:pt x="773251" y="168526"/>
                </a:lnTo>
                <a:lnTo>
                  <a:pt x="746534" y="137175"/>
                </a:lnTo>
                <a:lnTo>
                  <a:pt x="745947" y="128652"/>
                </a:lnTo>
                <a:lnTo>
                  <a:pt x="746008" y="126008"/>
                </a:lnTo>
                <a:lnTo>
                  <a:pt x="766430" y="88117"/>
                </a:lnTo>
                <a:lnTo>
                  <a:pt x="781231" y="85472"/>
                </a:lnTo>
                <a:lnTo>
                  <a:pt x="834541" y="85472"/>
                </a:lnTo>
                <a:lnTo>
                  <a:pt x="828952" y="78424"/>
                </a:lnTo>
                <a:lnTo>
                  <a:pt x="820012" y="70466"/>
                </a:lnTo>
                <a:lnTo>
                  <a:pt x="809174" y="64986"/>
                </a:lnTo>
                <a:lnTo>
                  <a:pt x="796518" y="61819"/>
                </a:lnTo>
                <a:lnTo>
                  <a:pt x="782125" y="60800"/>
                </a:lnTo>
                <a:close/>
              </a:path>
              <a:path w="1007110" h="194309">
                <a:moveTo>
                  <a:pt x="834541" y="85472"/>
                </a:moveTo>
                <a:lnTo>
                  <a:pt x="781231" y="85472"/>
                </a:lnTo>
                <a:lnTo>
                  <a:pt x="788706" y="86134"/>
                </a:lnTo>
                <a:lnTo>
                  <a:pt x="795264" y="88117"/>
                </a:lnTo>
                <a:lnTo>
                  <a:pt x="814767" y="126008"/>
                </a:lnTo>
                <a:lnTo>
                  <a:pt x="814724" y="128652"/>
                </a:lnTo>
                <a:lnTo>
                  <a:pt x="795599" y="166543"/>
                </a:lnTo>
                <a:lnTo>
                  <a:pt x="781231" y="169187"/>
                </a:lnTo>
                <a:lnTo>
                  <a:pt x="832951" y="169187"/>
                </a:lnTo>
                <a:lnTo>
                  <a:pt x="836043" y="165291"/>
                </a:lnTo>
                <a:lnTo>
                  <a:pt x="841542" y="153656"/>
                </a:lnTo>
                <a:lnTo>
                  <a:pt x="844721" y="140534"/>
                </a:lnTo>
                <a:lnTo>
                  <a:pt x="845744" y="126008"/>
                </a:lnTo>
                <a:lnTo>
                  <a:pt x="844735" y="111633"/>
                </a:lnTo>
                <a:lnTo>
                  <a:pt x="841654" y="98911"/>
                </a:lnTo>
                <a:lnTo>
                  <a:pt x="836420" y="87842"/>
                </a:lnTo>
                <a:lnTo>
                  <a:pt x="834541" y="85472"/>
                </a:lnTo>
                <a:close/>
              </a:path>
              <a:path w="1007110" h="194309">
                <a:moveTo>
                  <a:pt x="975666" y="88116"/>
                </a:moveTo>
                <a:lnTo>
                  <a:pt x="945601" y="88116"/>
                </a:lnTo>
                <a:lnTo>
                  <a:pt x="945601" y="153324"/>
                </a:lnTo>
                <a:lnTo>
                  <a:pt x="947936" y="171182"/>
                </a:lnTo>
                <a:lnTo>
                  <a:pt x="954993" y="183836"/>
                </a:lnTo>
                <a:lnTo>
                  <a:pt x="966854" y="191367"/>
                </a:lnTo>
                <a:lnTo>
                  <a:pt x="983600" y="193860"/>
                </a:lnTo>
                <a:lnTo>
                  <a:pt x="991563" y="193860"/>
                </a:lnTo>
                <a:lnTo>
                  <a:pt x="995978" y="192980"/>
                </a:lnTo>
                <a:lnTo>
                  <a:pt x="1003941" y="190336"/>
                </a:lnTo>
                <a:lnTo>
                  <a:pt x="1005701" y="189452"/>
                </a:lnTo>
                <a:lnTo>
                  <a:pt x="1006596" y="189452"/>
                </a:lnTo>
                <a:lnTo>
                  <a:pt x="1006596" y="169188"/>
                </a:lnTo>
                <a:lnTo>
                  <a:pt x="987149" y="169188"/>
                </a:lnTo>
                <a:lnTo>
                  <a:pt x="982735" y="167424"/>
                </a:lnTo>
                <a:lnTo>
                  <a:pt x="980080" y="164780"/>
                </a:lnTo>
                <a:lnTo>
                  <a:pt x="977426" y="161256"/>
                </a:lnTo>
                <a:lnTo>
                  <a:pt x="975666" y="155968"/>
                </a:lnTo>
                <a:lnTo>
                  <a:pt x="975666" y="88116"/>
                </a:lnTo>
                <a:close/>
              </a:path>
              <a:path w="1007110" h="194309">
                <a:moveTo>
                  <a:pt x="900534" y="88116"/>
                </a:moveTo>
                <a:lnTo>
                  <a:pt x="870500" y="88116"/>
                </a:lnTo>
                <a:lnTo>
                  <a:pt x="870500" y="191216"/>
                </a:lnTo>
                <a:lnTo>
                  <a:pt x="900534" y="191216"/>
                </a:lnTo>
                <a:lnTo>
                  <a:pt x="900534" y="88116"/>
                </a:lnTo>
                <a:close/>
              </a:path>
              <a:path w="1007110" h="194309">
                <a:moveTo>
                  <a:pt x="1006596" y="164780"/>
                </a:moveTo>
                <a:lnTo>
                  <a:pt x="1001287" y="167424"/>
                </a:lnTo>
                <a:lnTo>
                  <a:pt x="995978" y="169188"/>
                </a:lnTo>
                <a:lnTo>
                  <a:pt x="1006596" y="169188"/>
                </a:lnTo>
                <a:lnTo>
                  <a:pt x="1006596" y="164780"/>
                </a:lnTo>
                <a:close/>
              </a:path>
              <a:path w="1007110" h="194309">
                <a:moveTo>
                  <a:pt x="1006596" y="63444"/>
                </a:moveTo>
                <a:lnTo>
                  <a:pt x="849293" y="63444"/>
                </a:lnTo>
                <a:lnTo>
                  <a:pt x="849293" y="88116"/>
                </a:lnTo>
                <a:lnTo>
                  <a:pt x="1006596" y="88116"/>
                </a:lnTo>
                <a:lnTo>
                  <a:pt x="1006596" y="63444"/>
                </a:lnTo>
                <a:close/>
              </a:path>
              <a:path w="1007110" h="194309">
                <a:moveTo>
                  <a:pt x="923500" y="0"/>
                </a:moveTo>
                <a:lnTo>
                  <a:pt x="885502" y="9692"/>
                </a:lnTo>
                <a:lnTo>
                  <a:pt x="870500" y="37008"/>
                </a:lnTo>
                <a:lnTo>
                  <a:pt x="870500" y="63444"/>
                </a:lnTo>
                <a:lnTo>
                  <a:pt x="900534" y="63444"/>
                </a:lnTo>
                <a:lnTo>
                  <a:pt x="900534" y="40532"/>
                </a:lnTo>
                <a:lnTo>
                  <a:pt x="902294" y="34364"/>
                </a:lnTo>
                <a:lnTo>
                  <a:pt x="905843" y="30840"/>
                </a:lnTo>
                <a:lnTo>
                  <a:pt x="908498" y="26435"/>
                </a:lnTo>
                <a:lnTo>
                  <a:pt x="913777" y="24672"/>
                </a:lnTo>
                <a:lnTo>
                  <a:pt x="934118" y="24672"/>
                </a:lnTo>
                <a:lnTo>
                  <a:pt x="934118" y="2643"/>
                </a:lnTo>
                <a:lnTo>
                  <a:pt x="933224" y="2643"/>
                </a:lnTo>
                <a:lnTo>
                  <a:pt x="928809" y="880"/>
                </a:lnTo>
                <a:lnTo>
                  <a:pt x="923500" y="0"/>
                </a:lnTo>
                <a:close/>
              </a:path>
              <a:path w="1007110" h="194309">
                <a:moveTo>
                  <a:pt x="975666" y="25552"/>
                </a:moveTo>
                <a:lnTo>
                  <a:pt x="974771" y="25552"/>
                </a:lnTo>
                <a:lnTo>
                  <a:pt x="946496" y="34364"/>
                </a:lnTo>
                <a:lnTo>
                  <a:pt x="945601" y="35247"/>
                </a:lnTo>
                <a:lnTo>
                  <a:pt x="945601" y="63444"/>
                </a:lnTo>
                <a:lnTo>
                  <a:pt x="975666" y="63444"/>
                </a:lnTo>
                <a:lnTo>
                  <a:pt x="975666" y="25552"/>
                </a:lnTo>
                <a:close/>
              </a:path>
              <a:path w="1007110" h="194309">
                <a:moveTo>
                  <a:pt x="934118" y="24672"/>
                </a:moveTo>
                <a:lnTo>
                  <a:pt x="923500" y="24672"/>
                </a:lnTo>
                <a:lnTo>
                  <a:pt x="927945" y="25552"/>
                </a:lnTo>
                <a:lnTo>
                  <a:pt x="932359" y="28196"/>
                </a:lnTo>
                <a:lnTo>
                  <a:pt x="934118" y="28196"/>
                </a:lnTo>
                <a:lnTo>
                  <a:pt x="934118" y="24672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968" y="597426"/>
            <a:ext cx="296932" cy="296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76415" y="815339"/>
            <a:ext cx="5125211" cy="5362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3897" y="2800222"/>
            <a:ext cx="394334" cy="2594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16000" y="2948050"/>
            <a:ext cx="94970" cy="199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42720" y="2798063"/>
            <a:ext cx="558952" cy="2639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17635" y="2947669"/>
            <a:ext cx="94914" cy="203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43302" y="2780410"/>
            <a:ext cx="2455545" cy="2815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3897" y="3220465"/>
            <a:ext cx="2527160" cy="3495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83183" y="3986910"/>
            <a:ext cx="2747010" cy="546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50"/>
              </a:lnSpc>
              <a:spcBef>
                <a:spcPts val="100"/>
              </a:spcBef>
            </a:pPr>
            <a:r>
              <a:rPr lang="en-US" dirty="0">
                <a:latin typeface="Calibri"/>
                <a:cs typeface="Calibri"/>
              </a:rPr>
              <a:t>Jordan Radkov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ts val="2050"/>
              </a:lnSpc>
            </a:pPr>
            <a:r>
              <a:rPr lang="en-US" sz="1800" spc="-10" dirty="0">
                <a:latin typeface="Calibri"/>
                <a:cs typeface="Calibri"/>
              </a:rPr>
              <a:t>Cloud Solution Architect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44100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45" dirty="0">
                <a:solidFill>
                  <a:srgbClr val="0071C5"/>
                </a:solidFill>
              </a:rPr>
              <a:t>Securing </a:t>
            </a:r>
            <a:r>
              <a:rPr sz="2800" spc="-35" dirty="0">
                <a:solidFill>
                  <a:srgbClr val="0071C5"/>
                </a:solidFill>
              </a:rPr>
              <a:t>the </a:t>
            </a:r>
            <a:r>
              <a:rPr sz="2800" spc="-50" dirty="0">
                <a:solidFill>
                  <a:srgbClr val="0071C5"/>
                </a:solidFill>
              </a:rPr>
              <a:t>Azure</a:t>
            </a:r>
            <a:r>
              <a:rPr sz="2800" spc="-260" dirty="0">
                <a:solidFill>
                  <a:srgbClr val="0071C5"/>
                </a:solidFill>
              </a:rPr>
              <a:t> </a:t>
            </a:r>
            <a:r>
              <a:rPr sz="2800" spc="-50" dirty="0">
                <a:solidFill>
                  <a:srgbClr val="0071C5"/>
                </a:solidFill>
              </a:rPr>
              <a:t>Platform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517042" y="1548129"/>
            <a:ext cx="9726295" cy="2374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Azure</a:t>
            </a:r>
            <a:r>
              <a:rPr sz="2400" b="1" spc="-12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Key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80" dirty="0">
                <a:solidFill>
                  <a:srgbClr val="3B3B41"/>
                </a:solidFill>
                <a:latin typeface="Segoe UI Semibold"/>
                <a:cs typeface="Segoe UI Semibold"/>
              </a:rPr>
              <a:t>Vault</a:t>
            </a:r>
            <a:r>
              <a:rPr sz="2400" b="1" spc="-114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is</a:t>
            </a:r>
            <a:r>
              <a:rPr sz="2400" b="1" spc="-9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dirty="0">
                <a:solidFill>
                  <a:srgbClr val="3B3B41"/>
                </a:solidFill>
                <a:latin typeface="Segoe UI Semibold"/>
                <a:cs typeface="Segoe UI Semibold"/>
              </a:rPr>
              <a:t>a</a:t>
            </a:r>
            <a:r>
              <a:rPr sz="2400" b="1" spc="-11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managed</a:t>
            </a:r>
            <a:r>
              <a:rPr sz="2400" b="1" spc="-114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FIPS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140-2</a:t>
            </a:r>
            <a:r>
              <a:rPr sz="2400" b="1" spc="-8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Level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dirty="0">
                <a:solidFill>
                  <a:srgbClr val="3B3B41"/>
                </a:solidFill>
                <a:latin typeface="Segoe UI Semibold"/>
                <a:cs typeface="Segoe UI Semibold"/>
              </a:rPr>
              <a:t>2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HSM-based</a:t>
            </a:r>
            <a:r>
              <a:rPr sz="2400" b="1" spc="-114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service:</a:t>
            </a:r>
            <a:endParaRPr sz="2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Safeguards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cryptographic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keys,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secrets, and</a:t>
            </a:r>
            <a:r>
              <a:rPr sz="2000" b="1" spc="-2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certificates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Facilitates RBAC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and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policy-based delegated administration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and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usage,</a:t>
            </a:r>
            <a:r>
              <a:rPr sz="2000" b="1" spc="-7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including:</a:t>
            </a:r>
            <a:endParaRPr sz="2000">
              <a:latin typeface="Segoe UI"/>
              <a:cs typeface="Segoe UI"/>
            </a:endParaRPr>
          </a:p>
          <a:p>
            <a:pPr marL="12700" marR="5462270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Creating and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importing </a:t>
            </a:r>
            <a:r>
              <a:rPr sz="1800" b="1" spc="-15" dirty="0">
                <a:solidFill>
                  <a:srgbClr val="0078D2"/>
                </a:solidFill>
                <a:latin typeface="Segoe UI Semibold"/>
                <a:cs typeface="Segoe UI Semibold"/>
              </a:rPr>
              <a:t>keys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and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secrets. 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Revoking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and deleting </a:t>
            </a:r>
            <a:r>
              <a:rPr sz="1800" b="1" spc="-15" dirty="0">
                <a:solidFill>
                  <a:srgbClr val="0078D2"/>
                </a:solidFill>
                <a:latin typeface="Segoe UI Semibold"/>
                <a:cs typeface="Segoe UI Semibold"/>
              </a:rPr>
              <a:t>keys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and</a:t>
            </a:r>
            <a:r>
              <a:rPr sz="1800" b="1" spc="50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secrets.</a:t>
            </a:r>
            <a:endParaRPr sz="1800">
              <a:latin typeface="Segoe UI Semibold"/>
              <a:cs typeface="Segoe UI Semibold"/>
            </a:endParaRPr>
          </a:p>
          <a:p>
            <a:pPr marL="12700" marR="3839210">
              <a:lnSpc>
                <a:spcPct val="100000"/>
              </a:lnSpc>
            </a:pP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Authorizing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users or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applications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to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access the </a:t>
            </a:r>
            <a:r>
              <a:rPr sz="1800" b="1" spc="-15" dirty="0">
                <a:solidFill>
                  <a:srgbClr val="0078D2"/>
                </a:solidFill>
                <a:latin typeface="Segoe UI Semibold"/>
                <a:cs typeface="Segoe UI Semibold"/>
              </a:rPr>
              <a:t>key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vault.  Configuring </a:t>
            </a:r>
            <a:r>
              <a:rPr sz="1800" b="1" spc="-15" dirty="0">
                <a:solidFill>
                  <a:srgbClr val="0078D2"/>
                </a:solidFill>
                <a:latin typeface="Segoe UI Semibold"/>
                <a:cs typeface="Segoe UI Semibold"/>
              </a:rPr>
              <a:t>key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usage (e.g.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for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signing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or</a:t>
            </a:r>
            <a:r>
              <a:rPr sz="1800" b="1" spc="65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encryption).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Monitoring </a:t>
            </a:r>
            <a:r>
              <a:rPr sz="1800" b="1" spc="-15" dirty="0">
                <a:solidFill>
                  <a:srgbClr val="0078D2"/>
                </a:solidFill>
                <a:latin typeface="Segoe UI Semibold"/>
                <a:cs typeface="Segoe UI Semibold"/>
              </a:rPr>
              <a:t>key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 usage.</a:t>
            </a:r>
            <a:endParaRPr sz="18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35109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0" dirty="0">
                <a:solidFill>
                  <a:srgbClr val="0071C5"/>
                </a:solidFill>
              </a:rPr>
              <a:t>Azure Active</a:t>
            </a:r>
            <a:r>
              <a:rPr sz="2800" spc="-195" dirty="0">
                <a:solidFill>
                  <a:srgbClr val="0071C5"/>
                </a:solidFill>
              </a:rPr>
              <a:t> </a:t>
            </a:r>
            <a:r>
              <a:rPr sz="2800" spc="-40" dirty="0">
                <a:solidFill>
                  <a:srgbClr val="0071C5"/>
                </a:solidFill>
              </a:rPr>
              <a:t>Directory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517042" y="1548129"/>
            <a:ext cx="10351135" cy="37769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65" dirty="0">
                <a:solidFill>
                  <a:srgbClr val="3B3B41"/>
                </a:solidFill>
                <a:latin typeface="Segoe UI Semibold"/>
                <a:cs typeface="Segoe UI Semibold"/>
              </a:rPr>
              <a:t>Microsoft’s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cloud-based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directory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and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identity management</a:t>
            </a:r>
            <a:r>
              <a:rPr sz="2400" b="1" spc="-409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service:</a:t>
            </a:r>
            <a:endParaRPr sz="2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Combines directory </a:t>
            </a:r>
            <a:r>
              <a:rPr sz="2000" b="1" spc="5" dirty="0">
                <a:solidFill>
                  <a:srgbClr val="3B3B41"/>
                </a:solidFill>
                <a:latin typeface="Segoe UI"/>
                <a:cs typeface="Segoe UI"/>
              </a:rPr>
              <a:t>services,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identity governance, and application access</a:t>
            </a:r>
            <a:r>
              <a:rPr sz="2000" b="1" spc="4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management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Facilitates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a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wide range </a:t>
            </a:r>
            <a:r>
              <a:rPr sz="2000" b="1" spc="-20" dirty="0">
                <a:solidFill>
                  <a:srgbClr val="3B3B41"/>
                </a:solidFill>
                <a:latin typeface="Segoe UI"/>
                <a:cs typeface="Segoe UI"/>
              </a:rPr>
              <a:t>of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identity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and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access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management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features,</a:t>
            </a:r>
            <a:r>
              <a:rPr sz="2000" b="1" spc="-3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including:</a:t>
            </a:r>
            <a:endParaRPr sz="2000">
              <a:latin typeface="Segoe UI"/>
              <a:cs typeface="Segoe UI"/>
            </a:endParaRPr>
          </a:p>
          <a:p>
            <a:pPr marL="12700" marR="5613400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Single sign-on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for access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to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SaaS applications  Multi-factor</a:t>
            </a:r>
            <a:r>
              <a:rPr sz="1800" b="1" spc="5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authentication</a:t>
            </a:r>
            <a:endParaRPr sz="1800">
              <a:latin typeface="Segoe UI Semibold"/>
              <a:cs typeface="Segoe UI Semibold"/>
            </a:endParaRPr>
          </a:p>
          <a:p>
            <a:pPr marL="12700" marR="8271509">
              <a:lnSpc>
                <a:spcPct val="100000"/>
              </a:lnSpc>
            </a:pP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Security</a:t>
            </a:r>
            <a:r>
              <a:rPr sz="1800" b="1" spc="-70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monitoring  Device registration  </a:t>
            </a:r>
            <a:r>
              <a:rPr sz="1800" b="1" spc="-15" dirty="0">
                <a:solidFill>
                  <a:srgbClr val="0078D2"/>
                </a:solidFill>
                <a:latin typeface="Segoe UI Semibold"/>
                <a:cs typeface="Segoe UI Semibold"/>
              </a:rPr>
              <a:t>Reach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auditing 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Alerting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ts val="2395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Integrates with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Active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Directory:</a:t>
            </a:r>
            <a:endParaRPr sz="2000">
              <a:latin typeface="Segoe UI"/>
              <a:cs typeface="Segoe UI"/>
            </a:endParaRPr>
          </a:p>
          <a:p>
            <a:pPr marL="12700" marR="6356985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SSO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with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Pass-through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Authentication 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SSO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with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federation (AD </a:t>
            </a:r>
            <a:r>
              <a:rPr sz="1800" b="1" spc="-15" dirty="0">
                <a:solidFill>
                  <a:srgbClr val="0078D2"/>
                </a:solidFill>
                <a:latin typeface="Segoe UI Semibold"/>
                <a:cs typeface="Segoe UI Semibold"/>
              </a:rPr>
              <a:t>FS)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Password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Hash</a:t>
            </a:r>
            <a:r>
              <a:rPr sz="1800" b="1" spc="-15" dirty="0">
                <a:solidFill>
                  <a:srgbClr val="0078D2"/>
                </a:solidFill>
                <a:latin typeface="Segoe UI Semibold"/>
                <a:cs typeface="Segoe UI Semibold"/>
              </a:rPr>
              <a:t> Sync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7155" y="3442715"/>
            <a:ext cx="7363968" cy="3189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55245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0" dirty="0">
                <a:solidFill>
                  <a:srgbClr val="0071C5"/>
                </a:solidFill>
              </a:rPr>
              <a:t>Azure </a:t>
            </a:r>
            <a:r>
              <a:rPr sz="2800" spc="-30" dirty="0">
                <a:solidFill>
                  <a:srgbClr val="0071C5"/>
                </a:solidFill>
              </a:rPr>
              <a:t>AD </a:t>
            </a:r>
            <a:r>
              <a:rPr sz="2800" spc="-50" dirty="0">
                <a:solidFill>
                  <a:srgbClr val="0071C5"/>
                </a:solidFill>
              </a:rPr>
              <a:t>Authentication</a:t>
            </a:r>
            <a:r>
              <a:rPr sz="2800" spc="-215" dirty="0">
                <a:solidFill>
                  <a:srgbClr val="0071C5"/>
                </a:solidFill>
              </a:rPr>
              <a:t> </a:t>
            </a:r>
            <a:r>
              <a:rPr sz="2800" spc="-60" dirty="0">
                <a:solidFill>
                  <a:srgbClr val="0071C5"/>
                </a:solidFill>
              </a:rPr>
              <a:t>Strategies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517042" y="1548129"/>
            <a:ext cx="10959465" cy="2374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Majority</a:t>
            </a:r>
            <a:r>
              <a:rPr sz="2400" b="1" spc="-10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of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hybrid</a:t>
            </a:r>
            <a:r>
              <a:rPr sz="2400" b="1" spc="-9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scenarios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integrate</a:t>
            </a:r>
            <a:r>
              <a:rPr sz="2400" b="1" spc="-12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AD</a:t>
            </a:r>
            <a:r>
              <a:rPr sz="2400" b="1" spc="-9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with</a:t>
            </a:r>
            <a:r>
              <a:rPr sz="2400" b="1" spc="-10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Azure</a:t>
            </a:r>
            <a:r>
              <a:rPr sz="2400" b="1" spc="-114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AD:</a:t>
            </a:r>
            <a:endParaRPr sz="2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Integration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relies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on sync between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AD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and Azure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AD by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using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Azure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AD</a:t>
            </a:r>
            <a:r>
              <a:rPr sz="2000" b="1" spc="8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Connect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Azure AD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Connect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is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a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Microsoft-developed synchronization</a:t>
            </a:r>
            <a:r>
              <a:rPr sz="2000" b="1" spc="3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engine: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Supports a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wide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range </a:t>
            </a:r>
            <a:r>
              <a:rPr sz="1800" b="1" spc="-15" dirty="0">
                <a:solidFill>
                  <a:srgbClr val="0078D2"/>
                </a:solidFill>
                <a:latin typeface="Segoe UI Semibold"/>
                <a:cs typeface="Segoe UI Semibold"/>
              </a:rPr>
              <a:t>of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synchronization topologies, including multiple AD</a:t>
            </a:r>
            <a:r>
              <a:rPr sz="1800" b="1" spc="130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forests</a:t>
            </a:r>
            <a:endParaRPr sz="1800">
              <a:latin typeface="Segoe UI Semibold"/>
              <a:cs typeface="Segoe UI Semibold"/>
            </a:endParaRPr>
          </a:p>
          <a:p>
            <a:pPr marL="12700" marR="1202055">
              <a:lnSpc>
                <a:spcPct val="100000"/>
              </a:lnSpc>
            </a:pP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Can be installed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on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any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Windows </a:t>
            </a:r>
            <a:r>
              <a:rPr sz="1800" b="1" spc="5" dirty="0">
                <a:solidFill>
                  <a:srgbClr val="0078D2"/>
                </a:solidFill>
                <a:latin typeface="Segoe UI Semibold"/>
                <a:cs typeface="Segoe UI Semibold"/>
              </a:rPr>
              <a:t>Server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with direct connectivity to an AD domain controller  Uses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SQL </a:t>
            </a:r>
            <a:r>
              <a:rPr sz="1800" b="1" spc="5" dirty="0">
                <a:solidFill>
                  <a:srgbClr val="0078D2"/>
                </a:solidFill>
                <a:latin typeface="Segoe UI Semibold"/>
                <a:cs typeface="Segoe UI Semibold"/>
              </a:rPr>
              <a:t>Server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Express included in the installation binaries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or a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separate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SQL </a:t>
            </a:r>
            <a:r>
              <a:rPr sz="1800" b="1" spc="5" dirty="0">
                <a:solidFill>
                  <a:srgbClr val="0078D2"/>
                </a:solidFill>
                <a:latin typeface="Segoe UI Semibold"/>
                <a:cs typeface="Segoe UI Semibold"/>
              </a:rPr>
              <a:t>Server</a:t>
            </a:r>
            <a:r>
              <a:rPr sz="1800" b="1" spc="160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instance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Supports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two-way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sync, allowing changing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and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resetting AD user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passwords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by using Azure AD</a:t>
            </a:r>
            <a:r>
              <a:rPr sz="1800" b="1" spc="210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password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management</a:t>
            </a:r>
            <a:r>
              <a:rPr sz="1800" b="1" spc="10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features</a:t>
            </a:r>
            <a:endParaRPr sz="18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21240" y="3058415"/>
            <a:ext cx="5035195" cy="19835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32454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0" dirty="0">
                <a:solidFill>
                  <a:srgbClr val="0071C5"/>
                </a:solidFill>
              </a:rPr>
              <a:t>Azure </a:t>
            </a:r>
            <a:r>
              <a:rPr sz="2800" spc="-30" dirty="0">
                <a:solidFill>
                  <a:srgbClr val="0071C5"/>
                </a:solidFill>
              </a:rPr>
              <a:t>AD </a:t>
            </a:r>
            <a:r>
              <a:rPr sz="2800" spc="-40" dirty="0">
                <a:solidFill>
                  <a:srgbClr val="0071C5"/>
                </a:solidFill>
              </a:rPr>
              <a:t>B2B </a:t>
            </a:r>
            <a:r>
              <a:rPr sz="2800" spc="-5" dirty="0">
                <a:solidFill>
                  <a:srgbClr val="0071C5"/>
                </a:solidFill>
              </a:rPr>
              <a:t>&amp;</a:t>
            </a:r>
            <a:r>
              <a:rPr sz="2800" spc="-330" dirty="0">
                <a:solidFill>
                  <a:srgbClr val="0071C5"/>
                </a:solidFill>
              </a:rPr>
              <a:t> </a:t>
            </a:r>
            <a:r>
              <a:rPr sz="2800" spc="-40" dirty="0">
                <a:solidFill>
                  <a:srgbClr val="0071C5"/>
                </a:solidFill>
              </a:rPr>
              <a:t>B2C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517042" y="1548129"/>
            <a:ext cx="10170795" cy="5056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Azure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AD</a:t>
            </a:r>
            <a:r>
              <a:rPr sz="2400" b="1" spc="-16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B2B:</a:t>
            </a:r>
            <a:endParaRPr sz="2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Allows granting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partner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organizations access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to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local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resources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and</a:t>
            </a:r>
            <a:r>
              <a:rPr sz="2000" b="1" spc="7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applications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Allows adding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partner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organization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users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to local Azure AD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groups</a:t>
            </a:r>
            <a:endParaRPr sz="2000">
              <a:latin typeface="Segoe UI"/>
              <a:cs typeface="Segoe UI"/>
            </a:endParaRPr>
          </a:p>
          <a:p>
            <a:pPr marL="12700" marR="4578350">
              <a:lnSpc>
                <a:spcPct val="100000"/>
              </a:lnSpc>
              <a:spcBef>
                <a:spcPts val="5"/>
              </a:spcBef>
            </a:pPr>
            <a:r>
              <a:rPr sz="2000" b="1" spc="5" dirty="0">
                <a:solidFill>
                  <a:srgbClr val="3B3B41"/>
                </a:solidFill>
                <a:latin typeface="Segoe UI"/>
                <a:cs typeface="Segoe UI"/>
              </a:rPr>
              <a:t>Supports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partner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organization user credentials 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Is managed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by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the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host</a:t>
            </a:r>
            <a:r>
              <a:rPr sz="2000" b="1" spc="-7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organization: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Partner</a:t>
            </a:r>
            <a:r>
              <a:rPr sz="1800" b="1" spc="-20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lifecycle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Security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policy and</a:t>
            </a:r>
            <a:r>
              <a:rPr sz="1800" b="1" spc="5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compliance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Branding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Azure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AD</a:t>
            </a:r>
            <a:r>
              <a:rPr sz="2400" b="1" spc="-16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B2C:</a:t>
            </a:r>
            <a:endParaRPr sz="2400">
              <a:latin typeface="Segoe UI Semibold"/>
              <a:cs typeface="Segoe UI Semibold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Allows granting individual customers access to local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resources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and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applications  </a:t>
            </a:r>
            <a:r>
              <a:rPr sz="2000" b="1" spc="5" dirty="0">
                <a:solidFill>
                  <a:srgbClr val="3B3B41"/>
                </a:solidFill>
                <a:latin typeface="Segoe UI"/>
                <a:cs typeface="Segoe UI"/>
              </a:rPr>
              <a:t>Supports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social identities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via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federation but allows creating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new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Azure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AD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accounts 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Requires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a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separate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Azure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AD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tenant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(separately from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the host </a:t>
            </a:r>
            <a:r>
              <a:rPr sz="2000" b="1" spc="-15" dirty="0">
                <a:solidFill>
                  <a:srgbClr val="3B3B41"/>
                </a:solidFill>
                <a:latin typeface="Segoe UI"/>
                <a:cs typeface="Segoe UI"/>
              </a:rPr>
              <a:t>organization’s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tenant)  Provides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SSO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to customer’s</a:t>
            </a:r>
            <a:r>
              <a:rPr sz="2000" b="1" spc="-2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applications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Is managed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by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the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host organization with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app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specific</a:t>
            </a:r>
            <a:r>
              <a:rPr sz="2000" b="1" spc="-10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customization</a:t>
            </a:r>
            <a:endParaRPr sz="2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44919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0" dirty="0">
                <a:solidFill>
                  <a:srgbClr val="0071C5"/>
                </a:solidFill>
              </a:rPr>
              <a:t>Azure </a:t>
            </a:r>
            <a:r>
              <a:rPr sz="2800" spc="-30" dirty="0">
                <a:solidFill>
                  <a:srgbClr val="0071C5"/>
                </a:solidFill>
              </a:rPr>
              <a:t>AD </a:t>
            </a:r>
            <a:r>
              <a:rPr sz="2800" spc="-50" dirty="0">
                <a:solidFill>
                  <a:srgbClr val="0071C5"/>
                </a:solidFill>
              </a:rPr>
              <a:t>Identity</a:t>
            </a:r>
            <a:r>
              <a:rPr sz="2800" spc="-204" dirty="0">
                <a:solidFill>
                  <a:srgbClr val="0071C5"/>
                </a:solidFill>
              </a:rPr>
              <a:t> </a:t>
            </a:r>
            <a:r>
              <a:rPr sz="2800" spc="-55" dirty="0">
                <a:solidFill>
                  <a:srgbClr val="0071C5"/>
                </a:solidFill>
              </a:rPr>
              <a:t>Protection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517042" y="1548129"/>
            <a:ext cx="10650220" cy="4477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Azure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AD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Identity</a:t>
            </a:r>
            <a:r>
              <a:rPr sz="2400" b="1" spc="-24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Protection:</a:t>
            </a:r>
            <a:endParaRPr sz="2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Protects all identities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regardless </a:t>
            </a:r>
            <a:r>
              <a:rPr sz="2000" b="1" spc="-20" dirty="0">
                <a:solidFill>
                  <a:srgbClr val="3B3B41"/>
                </a:solidFill>
                <a:latin typeface="Segoe UI"/>
                <a:cs typeface="Segoe UI"/>
              </a:rPr>
              <a:t>of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their privilege</a:t>
            </a:r>
            <a:r>
              <a:rPr sz="2000" b="1" spc="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level.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Detects threats based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on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adaptive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machine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learning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and</a:t>
            </a:r>
            <a:r>
              <a:rPr sz="2000" b="1" spc="-6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heuristics.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Generates </a:t>
            </a:r>
            <a:r>
              <a:rPr sz="2000" b="1" spc="5" dirty="0">
                <a:solidFill>
                  <a:srgbClr val="3B3B41"/>
                </a:solidFill>
                <a:latin typeface="Segoe UI"/>
                <a:cs typeface="Segoe UI"/>
              </a:rPr>
              <a:t>reports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and </a:t>
            </a:r>
            <a:r>
              <a:rPr sz="2000" b="1" spc="5" dirty="0">
                <a:solidFill>
                  <a:srgbClr val="3B3B41"/>
                </a:solidFill>
                <a:latin typeface="Segoe UI"/>
                <a:cs typeface="Segoe UI"/>
              </a:rPr>
              <a:t>alerts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to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accelerate response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and</a:t>
            </a:r>
            <a:r>
              <a:rPr sz="2000" b="1" spc="2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remediation.</a:t>
            </a:r>
            <a:endParaRPr sz="20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Privileged Identity</a:t>
            </a:r>
            <a:r>
              <a:rPr sz="2400" b="1" spc="-17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Management:</a:t>
            </a:r>
            <a:endParaRPr sz="2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Identifies users with administrative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roles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in Azure</a:t>
            </a:r>
            <a:r>
              <a:rPr sz="2000" b="1" spc="2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35" dirty="0">
                <a:solidFill>
                  <a:srgbClr val="3B3B41"/>
                </a:solidFill>
                <a:latin typeface="Segoe UI"/>
                <a:cs typeface="Segoe UI"/>
              </a:rPr>
              <a:t>AD.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Identifies users with privileged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roles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to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manage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Azure resources</a:t>
            </a:r>
            <a:r>
              <a:rPr sz="2000" b="1" spc="9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(Preview)</a:t>
            </a:r>
            <a:endParaRPr sz="2000">
              <a:latin typeface="Segoe UI"/>
              <a:cs typeface="Segoe UI"/>
            </a:endParaRPr>
          </a:p>
          <a:p>
            <a:pPr marL="12700" marR="5080">
              <a:lnSpc>
                <a:spcPct val="100000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Enables on-demand, "just in </a:t>
            </a:r>
            <a:r>
              <a:rPr sz="2000" b="1" spc="-20" dirty="0">
                <a:solidFill>
                  <a:srgbClr val="3B3B41"/>
                </a:solidFill>
                <a:latin typeface="Segoe UI"/>
                <a:cs typeface="Segoe UI"/>
              </a:rPr>
              <a:t>time"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administrative access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to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Microsoft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Online </a:t>
            </a:r>
            <a:r>
              <a:rPr sz="2000" b="1" spc="5" dirty="0">
                <a:solidFill>
                  <a:srgbClr val="3B3B41"/>
                </a:solidFill>
                <a:latin typeface="Segoe UI"/>
                <a:cs typeface="Segoe UI"/>
              </a:rPr>
              <a:t>Services </a:t>
            </a:r>
            <a:r>
              <a:rPr sz="2000" b="1" spc="-15" dirty="0">
                <a:solidFill>
                  <a:srgbClr val="3B3B41"/>
                </a:solidFill>
                <a:latin typeface="Segoe UI"/>
                <a:cs typeface="Segoe UI"/>
              </a:rPr>
              <a:t>like 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Office 365 and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Intune,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and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to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Azure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resources</a:t>
            </a:r>
            <a:r>
              <a:rPr sz="2000" b="1" spc="2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(Preview).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000" b="1" spc="-30" dirty="0">
                <a:solidFill>
                  <a:srgbClr val="3B3B41"/>
                </a:solidFill>
                <a:latin typeface="Segoe UI"/>
                <a:cs typeface="Segoe UI"/>
              </a:rPr>
              <a:t>Tracks </a:t>
            </a:r>
            <a:r>
              <a:rPr sz="2000" b="1" spc="5" dirty="0">
                <a:solidFill>
                  <a:srgbClr val="3B3B41"/>
                </a:solidFill>
                <a:latin typeface="Segoe UI"/>
                <a:cs typeface="Segoe UI"/>
              </a:rPr>
              <a:t>history </a:t>
            </a:r>
            <a:r>
              <a:rPr sz="2000" b="1" spc="-20" dirty="0">
                <a:solidFill>
                  <a:srgbClr val="3B3B41"/>
                </a:solidFill>
                <a:latin typeface="Segoe UI"/>
                <a:cs typeface="Segoe UI"/>
              </a:rPr>
              <a:t>of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privilege escalation, including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changes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to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Azure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resources</a:t>
            </a:r>
            <a:r>
              <a:rPr sz="2000" b="1" spc="9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(Preview).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Generates </a:t>
            </a:r>
            <a:r>
              <a:rPr sz="2000" b="1" spc="5" dirty="0">
                <a:solidFill>
                  <a:srgbClr val="3B3B41"/>
                </a:solidFill>
                <a:latin typeface="Segoe UI"/>
                <a:cs typeface="Segoe UI"/>
              </a:rPr>
              <a:t>alerts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in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response to changes in administrator</a:t>
            </a:r>
            <a:r>
              <a:rPr sz="2000" b="1" spc="-3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assignments.</a:t>
            </a:r>
            <a:endParaRPr sz="2000">
              <a:latin typeface="Segoe UI"/>
              <a:cs typeface="Segoe UI"/>
            </a:endParaRPr>
          </a:p>
          <a:p>
            <a:pPr marL="12700" marR="590550">
              <a:lnSpc>
                <a:spcPct val="100000"/>
              </a:lnSpc>
            </a:pP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Implements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approval-based elevation to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Azure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AD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privileged admin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roles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(Preview).  Generates </a:t>
            </a:r>
            <a:r>
              <a:rPr sz="2000" b="1" spc="5" dirty="0">
                <a:solidFill>
                  <a:srgbClr val="3B3B41"/>
                </a:solidFill>
                <a:latin typeface="Segoe UI"/>
                <a:cs typeface="Segoe UI"/>
              </a:rPr>
              <a:t>reports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identifying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members </a:t>
            </a:r>
            <a:r>
              <a:rPr sz="2000" b="1" spc="-20" dirty="0">
                <a:solidFill>
                  <a:srgbClr val="3B3B41"/>
                </a:solidFill>
                <a:latin typeface="Segoe UI"/>
                <a:cs typeface="Segoe UI"/>
              </a:rPr>
              <a:t>of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privileged</a:t>
            </a:r>
            <a:r>
              <a:rPr sz="2000" b="1" spc="1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roles.</a:t>
            </a:r>
            <a:endParaRPr sz="2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41795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0" dirty="0">
                <a:solidFill>
                  <a:srgbClr val="0071C5"/>
                </a:solidFill>
              </a:rPr>
              <a:t>Azure </a:t>
            </a:r>
            <a:r>
              <a:rPr sz="2800" spc="-30" dirty="0">
                <a:solidFill>
                  <a:srgbClr val="0071C5"/>
                </a:solidFill>
              </a:rPr>
              <a:t>AD </a:t>
            </a:r>
            <a:r>
              <a:rPr sz="2800" spc="-50" dirty="0">
                <a:solidFill>
                  <a:srgbClr val="0071C5"/>
                </a:solidFill>
              </a:rPr>
              <a:t>Domain</a:t>
            </a:r>
            <a:r>
              <a:rPr sz="2800" spc="-210" dirty="0">
                <a:solidFill>
                  <a:srgbClr val="0071C5"/>
                </a:solidFill>
              </a:rPr>
              <a:t> </a:t>
            </a:r>
            <a:r>
              <a:rPr sz="2800" spc="-35" dirty="0">
                <a:solidFill>
                  <a:srgbClr val="0071C5"/>
                </a:solidFill>
              </a:rPr>
              <a:t>Services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517042" y="1548129"/>
            <a:ext cx="10996930" cy="3563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Provides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managed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AD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Domain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Services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in</a:t>
            </a:r>
            <a:r>
              <a:rPr sz="2400" b="1" spc="-38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Azure:</a:t>
            </a:r>
            <a:endParaRPr sz="2400">
              <a:latin typeface="Segoe UI Semibold"/>
              <a:cs typeface="Segoe UI Semibold"/>
            </a:endParaRPr>
          </a:p>
          <a:p>
            <a:pPr marL="12700" marR="1313180">
              <a:lnSpc>
                <a:spcPct val="100000"/>
              </a:lnSpc>
            </a:pPr>
            <a:r>
              <a:rPr sz="2000" b="1" spc="5" dirty="0">
                <a:solidFill>
                  <a:srgbClr val="3B3B41"/>
                </a:solidFill>
                <a:latin typeface="Segoe UI"/>
                <a:cs typeface="Segoe UI"/>
              </a:rPr>
              <a:t>Supports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domain join,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group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policies, </a:t>
            </a:r>
            <a:r>
              <a:rPr sz="2000" b="1" spc="-80" dirty="0">
                <a:solidFill>
                  <a:srgbClr val="3B3B41"/>
                </a:solidFill>
                <a:latin typeface="Segoe UI"/>
                <a:cs typeface="Segoe UI"/>
              </a:rPr>
              <a:t>LDAP,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Kerberos/NTLM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authentication  Implements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two managed domain controllers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in a VNET </a:t>
            </a:r>
            <a:r>
              <a:rPr sz="2000" b="1" spc="-20" dirty="0">
                <a:solidFill>
                  <a:srgbClr val="3B3B41"/>
                </a:solidFill>
                <a:latin typeface="Segoe UI"/>
                <a:cs typeface="Segoe UI"/>
              </a:rPr>
              <a:t>of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an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Azure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subscription  Its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identities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are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automatically replicated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from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an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Azure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AD</a:t>
            </a:r>
            <a:r>
              <a:rPr sz="2000" b="1" spc="1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tenant:</a:t>
            </a:r>
            <a:endParaRPr sz="2000">
              <a:latin typeface="Segoe UI"/>
              <a:cs typeface="Segoe UI"/>
            </a:endParaRPr>
          </a:p>
          <a:p>
            <a:pPr marL="12700" marR="969010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Uses Azure AD tenant associated with the Azure subscription hosting the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VNET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with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two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domain 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controllers.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If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Azure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AD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is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integrated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with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on-premises </a:t>
            </a:r>
            <a:r>
              <a:rPr sz="1800" b="1" spc="-35" dirty="0">
                <a:solidFill>
                  <a:srgbClr val="0078D2"/>
                </a:solidFill>
                <a:latin typeface="Segoe UI Semibold"/>
                <a:cs typeface="Segoe UI Semibold"/>
              </a:rPr>
              <a:t>AD,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users can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sign in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to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Azure AD DS with their AD</a:t>
            </a:r>
            <a:r>
              <a:rPr sz="1800" b="1" spc="155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credentials.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In lift-and-shift scenarios,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it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eliminates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the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requirement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15" dirty="0">
                <a:solidFill>
                  <a:srgbClr val="3B3B41"/>
                </a:solidFill>
                <a:latin typeface="Segoe UI"/>
                <a:cs typeface="Segoe UI"/>
              </a:rPr>
              <a:t>for: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Provisioning hybrid connectivity between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on-premises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environments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and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Azure</a:t>
            </a:r>
            <a:r>
              <a:rPr sz="1800" b="1" spc="5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spc="-25" dirty="0">
                <a:solidFill>
                  <a:srgbClr val="0078D2"/>
                </a:solidFill>
                <a:latin typeface="Segoe UI Semibold"/>
                <a:cs typeface="Segoe UI Semibold"/>
              </a:rPr>
              <a:t>VNETs</a:t>
            </a:r>
            <a:endParaRPr sz="1800">
              <a:latin typeface="Segoe UI Semibold"/>
              <a:cs typeface="Segoe UI Semibold"/>
            </a:endParaRPr>
          </a:p>
          <a:p>
            <a:pPr marL="12700" marR="460375">
              <a:lnSpc>
                <a:spcPct val="100000"/>
              </a:lnSpc>
            </a:pP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Extending on-premises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AD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infrastructure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to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Azure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by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deploying replica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domain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controllers into Azure  </a:t>
            </a:r>
            <a:r>
              <a:rPr sz="1800" b="1" spc="-25" dirty="0">
                <a:solidFill>
                  <a:srgbClr val="0078D2"/>
                </a:solidFill>
                <a:latin typeface="Segoe UI Semibold"/>
                <a:cs typeface="Segoe UI Semibold"/>
              </a:rPr>
              <a:t>VNETs</a:t>
            </a:r>
            <a:endParaRPr sz="18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40679" y="0"/>
            <a:ext cx="6995159" cy="6995159"/>
          </a:xfrm>
          <a:custGeom>
            <a:avLst/>
            <a:gdLst/>
            <a:ahLst/>
            <a:cxnLst/>
            <a:rect l="l" t="t" r="r" b="b"/>
            <a:pathLst>
              <a:path w="6995159" h="6995159">
                <a:moveTo>
                  <a:pt x="0" y="6995159"/>
                </a:moveTo>
                <a:lnTo>
                  <a:pt x="6995159" y="6995159"/>
                </a:lnTo>
                <a:lnTo>
                  <a:pt x="6995159" y="0"/>
                </a:lnTo>
                <a:lnTo>
                  <a:pt x="0" y="0"/>
                </a:lnTo>
                <a:lnTo>
                  <a:pt x="0" y="6995159"/>
                </a:lnTo>
                <a:close/>
              </a:path>
            </a:pathLst>
          </a:custGeom>
          <a:solidFill>
            <a:srgbClr val="D2D2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81145" y="643247"/>
            <a:ext cx="1007110" cy="194310"/>
          </a:xfrm>
          <a:custGeom>
            <a:avLst/>
            <a:gdLst/>
            <a:ahLst/>
            <a:cxnLst/>
            <a:rect l="l" t="t" r="r" b="b"/>
            <a:pathLst>
              <a:path w="1007110" h="194309">
                <a:moveTo>
                  <a:pt x="44202" y="13216"/>
                </a:moveTo>
                <a:lnTo>
                  <a:pt x="0" y="13216"/>
                </a:lnTo>
                <a:lnTo>
                  <a:pt x="0" y="191215"/>
                </a:lnTo>
                <a:lnTo>
                  <a:pt x="29169" y="191215"/>
                </a:lnTo>
                <a:lnTo>
                  <a:pt x="29169" y="66968"/>
                </a:lnTo>
                <a:lnTo>
                  <a:pt x="28383" y="58156"/>
                </a:lnTo>
                <a:lnTo>
                  <a:pt x="28304" y="49344"/>
                </a:lnTo>
                <a:lnTo>
                  <a:pt x="27410" y="45820"/>
                </a:lnTo>
                <a:lnTo>
                  <a:pt x="57071" y="45820"/>
                </a:lnTo>
                <a:lnTo>
                  <a:pt x="44202" y="13216"/>
                </a:lnTo>
                <a:close/>
              </a:path>
              <a:path w="1007110" h="194309">
                <a:moveTo>
                  <a:pt x="57071" y="45820"/>
                </a:moveTo>
                <a:lnTo>
                  <a:pt x="28304" y="45820"/>
                </a:lnTo>
                <a:lnTo>
                  <a:pt x="30064" y="52871"/>
                </a:lnTo>
                <a:lnTo>
                  <a:pt x="31824" y="58156"/>
                </a:lnTo>
                <a:lnTo>
                  <a:pt x="32719" y="61680"/>
                </a:lnTo>
                <a:lnTo>
                  <a:pt x="85749" y="191216"/>
                </a:lnTo>
                <a:lnTo>
                  <a:pt x="106061" y="191216"/>
                </a:lnTo>
                <a:lnTo>
                  <a:pt x="123500" y="148039"/>
                </a:lnTo>
                <a:lnTo>
                  <a:pt x="96337" y="148039"/>
                </a:lnTo>
                <a:lnTo>
                  <a:pt x="95443" y="142751"/>
                </a:lnTo>
                <a:lnTo>
                  <a:pt x="92818" y="134820"/>
                </a:lnTo>
                <a:lnTo>
                  <a:pt x="88374" y="125127"/>
                </a:lnTo>
                <a:lnTo>
                  <a:pt x="57071" y="45820"/>
                </a:lnTo>
                <a:close/>
              </a:path>
              <a:path w="1007110" h="194309">
                <a:moveTo>
                  <a:pt x="192675" y="45820"/>
                </a:moveTo>
                <a:lnTo>
                  <a:pt x="163505" y="45820"/>
                </a:lnTo>
                <a:lnTo>
                  <a:pt x="162988" y="55376"/>
                </a:lnTo>
                <a:lnTo>
                  <a:pt x="162722" y="64104"/>
                </a:lnTo>
                <a:lnTo>
                  <a:pt x="162611" y="191216"/>
                </a:lnTo>
                <a:lnTo>
                  <a:pt x="192675" y="191216"/>
                </a:lnTo>
                <a:lnTo>
                  <a:pt x="192675" y="45820"/>
                </a:lnTo>
                <a:close/>
              </a:path>
              <a:path w="1007110" h="194309">
                <a:moveTo>
                  <a:pt x="192675" y="13216"/>
                </a:moveTo>
                <a:lnTo>
                  <a:pt x="151128" y="13216"/>
                </a:lnTo>
                <a:lnTo>
                  <a:pt x="105166" y="125127"/>
                </a:lnTo>
                <a:lnTo>
                  <a:pt x="97232" y="148039"/>
                </a:lnTo>
                <a:lnTo>
                  <a:pt x="123500" y="148039"/>
                </a:lnTo>
                <a:lnTo>
                  <a:pt x="159091" y="59919"/>
                </a:lnTo>
                <a:lnTo>
                  <a:pt x="160851" y="57275"/>
                </a:lnTo>
                <a:lnTo>
                  <a:pt x="161746" y="51107"/>
                </a:lnTo>
                <a:lnTo>
                  <a:pt x="163505" y="45820"/>
                </a:lnTo>
                <a:lnTo>
                  <a:pt x="192675" y="45820"/>
                </a:lnTo>
                <a:lnTo>
                  <a:pt x="192675" y="13216"/>
                </a:lnTo>
                <a:close/>
              </a:path>
              <a:path w="1007110" h="194309">
                <a:moveTo>
                  <a:pt x="251880" y="63444"/>
                </a:moveTo>
                <a:lnTo>
                  <a:pt x="221815" y="63444"/>
                </a:lnTo>
                <a:lnTo>
                  <a:pt x="221815" y="191216"/>
                </a:lnTo>
                <a:lnTo>
                  <a:pt x="251880" y="191216"/>
                </a:lnTo>
                <a:lnTo>
                  <a:pt x="251880" y="63444"/>
                </a:lnTo>
                <a:close/>
              </a:path>
              <a:path w="1007110" h="194309">
                <a:moveTo>
                  <a:pt x="242156" y="9691"/>
                </a:moveTo>
                <a:lnTo>
                  <a:pt x="232433" y="9691"/>
                </a:lnTo>
                <a:lnTo>
                  <a:pt x="228019" y="11455"/>
                </a:lnTo>
                <a:lnTo>
                  <a:pt x="224470" y="14979"/>
                </a:lnTo>
                <a:lnTo>
                  <a:pt x="220950" y="17623"/>
                </a:lnTo>
                <a:lnTo>
                  <a:pt x="219190" y="22028"/>
                </a:lnTo>
                <a:lnTo>
                  <a:pt x="219190" y="31720"/>
                </a:lnTo>
                <a:lnTo>
                  <a:pt x="220950" y="36127"/>
                </a:lnTo>
                <a:lnTo>
                  <a:pt x="224470" y="39652"/>
                </a:lnTo>
                <a:lnTo>
                  <a:pt x="228019" y="42295"/>
                </a:lnTo>
                <a:lnTo>
                  <a:pt x="232433" y="44059"/>
                </a:lnTo>
                <a:lnTo>
                  <a:pt x="242156" y="44059"/>
                </a:lnTo>
                <a:lnTo>
                  <a:pt x="246571" y="42295"/>
                </a:lnTo>
                <a:lnTo>
                  <a:pt x="250120" y="39652"/>
                </a:lnTo>
                <a:lnTo>
                  <a:pt x="253639" y="36127"/>
                </a:lnTo>
                <a:lnTo>
                  <a:pt x="255399" y="31720"/>
                </a:lnTo>
                <a:lnTo>
                  <a:pt x="255399" y="22028"/>
                </a:lnTo>
                <a:lnTo>
                  <a:pt x="253639" y="18503"/>
                </a:lnTo>
                <a:lnTo>
                  <a:pt x="246571" y="11455"/>
                </a:lnTo>
                <a:lnTo>
                  <a:pt x="242156" y="9691"/>
                </a:lnTo>
                <a:close/>
              </a:path>
              <a:path w="1007110" h="194309">
                <a:moveTo>
                  <a:pt x="352632" y="60800"/>
                </a:moveTo>
                <a:lnTo>
                  <a:pt x="313172" y="65633"/>
                </a:lnTo>
                <a:lnTo>
                  <a:pt x="281049" y="94284"/>
                </a:lnTo>
                <a:lnTo>
                  <a:pt x="273086" y="130415"/>
                </a:lnTo>
                <a:lnTo>
                  <a:pt x="273584" y="139350"/>
                </a:lnTo>
                <a:lnTo>
                  <a:pt x="290419" y="176125"/>
                </a:lnTo>
                <a:lnTo>
                  <a:pt x="326873" y="193364"/>
                </a:lnTo>
                <a:lnTo>
                  <a:pt x="335840" y="193860"/>
                </a:lnTo>
                <a:lnTo>
                  <a:pt x="346099" y="193364"/>
                </a:lnTo>
                <a:lnTo>
                  <a:pt x="355614" y="191877"/>
                </a:lnTo>
                <a:lnTo>
                  <a:pt x="364302" y="189398"/>
                </a:lnTo>
                <a:lnTo>
                  <a:pt x="372078" y="185928"/>
                </a:lnTo>
                <a:lnTo>
                  <a:pt x="372943" y="185048"/>
                </a:lnTo>
                <a:lnTo>
                  <a:pt x="372943" y="169187"/>
                </a:lnTo>
                <a:lnTo>
                  <a:pt x="342014" y="169187"/>
                </a:lnTo>
                <a:lnTo>
                  <a:pt x="333745" y="168526"/>
                </a:lnTo>
                <a:lnTo>
                  <a:pt x="304666" y="137050"/>
                </a:lnTo>
                <a:lnTo>
                  <a:pt x="304015" y="127771"/>
                </a:lnTo>
                <a:lnTo>
                  <a:pt x="304680" y="118863"/>
                </a:lnTo>
                <a:lnTo>
                  <a:pt x="334640" y="86147"/>
                </a:lnTo>
                <a:lnTo>
                  <a:pt x="342908" y="85472"/>
                </a:lnTo>
                <a:lnTo>
                  <a:pt x="372943" y="85472"/>
                </a:lnTo>
                <a:lnTo>
                  <a:pt x="372943" y="66968"/>
                </a:lnTo>
                <a:lnTo>
                  <a:pt x="372078" y="66968"/>
                </a:lnTo>
                <a:lnTo>
                  <a:pt x="368529" y="65207"/>
                </a:lnTo>
                <a:lnTo>
                  <a:pt x="364115" y="63444"/>
                </a:lnTo>
                <a:lnTo>
                  <a:pt x="357911" y="62563"/>
                </a:lnTo>
                <a:lnTo>
                  <a:pt x="352632" y="60800"/>
                </a:lnTo>
                <a:close/>
              </a:path>
              <a:path w="1007110" h="194309">
                <a:moveTo>
                  <a:pt x="372943" y="157731"/>
                </a:moveTo>
                <a:lnTo>
                  <a:pt x="371183" y="158612"/>
                </a:lnTo>
                <a:lnTo>
                  <a:pt x="366769" y="162136"/>
                </a:lnTo>
                <a:lnTo>
                  <a:pt x="362355" y="164780"/>
                </a:lnTo>
                <a:lnTo>
                  <a:pt x="351737" y="168304"/>
                </a:lnTo>
                <a:lnTo>
                  <a:pt x="346428" y="169187"/>
                </a:lnTo>
                <a:lnTo>
                  <a:pt x="372943" y="169187"/>
                </a:lnTo>
                <a:lnTo>
                  <a:pt x="372943" y="157731"/>
                </a:lnTo>
                <a:close/>
              </a:path>
              <a:path w="1007110" h="194309">
                <a:moveTo>
                  <a:pt x="372943" y="85472"/>
                </a:moveTo>
                <a:lnTo>
                  <a:pt x="342908" y="85472"/>
                </a:lnTo>
                <a:lnTo>
                  <a:pt x="350187" y="86120"/>
                </a:lnTo>
                <a:lnTo>
                  <a:pt x="357382" y="88007"/>
                </a:lnTo>
                <a:lnTo>
                  <a:pt x="364408" y="91050"/>
                </a:lnTo>
                <a:lnTo>
                  <a:pt x="371183" y="95167"/>
                </a:lnTo>
                <a:lnTo>
                  <a:pt x="372943" y="96048"/>
                </a:lnTo>
                <a:lnTo>
                  <a:pt x="372943" y="85472"/>
                </a:lnTo>
                <a:close/>
              </a:path>
              <a:path w="1007110" h="194309">
                <a:moveTo>
                  <a:pt x="425079" y="63444"/>
                </a:moveTo>
                <a:lnTo>
                  <a:pt x="395044" y="63444"/>
                </a:lnTo>
                <a:lnTo>
                  <a:pt x="395044" y="191216"/>
                </a:lnTo>
                <a:lnTo>
                  <a:pt x="425079" y="191216"/>
                </a:lnTo>
                <a:lnTo>
                  <a:pt x="425079" y="126008"/>
                </a:lnTo>
                <a:lnTo>
                  <a:pt x="425577" y="117898"/>
                </a:lnTo>
                <a:lnTo>
                  <a:pt x="444525" y="88116"/>
                </a:lnTo>
                <a:lnTo>
                  <a:pt x="469281" y="88116"/>
                </a:lnTo>
                <a:lnTo>
                  <a:pt x="469281" y="85472"/>
                </a:lnTo>
                <a:lnTo>
                  <a:pt x="425079" y="85472"/>
                </a:lnTo>
                <a:lnTo>
                  <a:pt x="425079" y="63444"/>
                </a:lnTo>
                <a:close/>
              </a:path>
              <a:path w="1007110" h="194309">
                <a:moveTo>
                  <a:pt x="469281" y="88116"/>
                </a:moveTo>
                <a:lnTo>
                  <a:pt x="455144" y="88116"/>
                </a:lnTo>
                <a:lnTo>
                  <a:pt x="457798" y="88999"/>
                </a:lnTo>
                <a:lnTo>
                  <a:pt x="464867" y="90760"/>
                </a:lnTo>
                <a:lnTo>
                  <a:pt x="468386" y="92523"/>
                </a:lnTo>
                <a:lnTo>
                  <a:pt x="469281" y="93404"/>
                </a:lnTo>
                <a:lnTo>
                  <a:pt x="469281" y="88116"/>
                </a:lnTo>
                <a:close/>
              </a:path>
              <a:path w="1007110" h="194309">
                <a:moveTo>
                  <a:pt x="466627" y="61680"/>
                </a:moveTo>
                <a:lnTo>
                  <a:pt x="449835" y="61680"/>
                </a:lnTo>
                <a:lnTo>
                  <a:pt x="442766" y="63444"/>
                </a:lnTo>
                <a:lnTo>
                  <a:pt x="437457" y="68731"/>
                </a:lnTo>
                <a:lnTo>
                  <a:pt x="432148" y="73136"/>
                </a:lnTo>
                <a:lnTo>
                  <a:pt x="428628" y="78424"/>
                </a:lnTo>
                <a:lnTo>
                  <a:pt x="425974" y="85472"/>
                </a:lnTo>
                <a:lnTo>
                  <a:pt x="469281" y="85472"/>
                </a:lnTo>
                <a:lnTo>
                  <a:pt x="469281" y="63444"/>
                </a:lnTo>
                <a:lnTo>
                  <a:pt x="466627" y="61680"/>
                </a:lnTo>
                <a:close/>
              </a:path>
              <a:path w="1007110" h="194309">
                <a:moveTo>
                  <a:pt x="539104" y="60800"/>
                </a:moveTo>
                <a:lnTo>
                  <a:pt x="498822" y="70837"/>
                </a:lnTo>
                <a:lnTo>
                  <a:pt x="472185" y="113616"/>
                </a:lnTo>
                <a:lnTo>
                  <a:pt x="471041" y="128652"/>
                </a:lnTo>
                <a:lnTo>
                  <a:pt x="472185" y="143026"/>
                </a:lnTo>
                <a:lnTo>
                  <a:pt x="498154" y="183822"/>
                </a:lnTo>
                <a:lnTo>
                  <a:pt x="535554" y="193860"/>
                </a:lnTo>
                <a:lnTo>
                  <a:pt x="550101" y="192703"/>
                </a:lnTo>
                <a:lnTo>
                  <a:pt x="563162" y="189234"/>
                </a:lnTo>
                <a:lnTo>
                  <a:pt x="574574" y="183451"/>
                </a:lnTo>
                <a:lnTo>
                  <a:pt x="584171" y="175355"/>
                </a:lnTo>
                <a:lnTo>
                  <a:pt x="589140" y="169187"/>
                </a:lnTo>
                <a:lnTo>
                  <a:pt x="537314" y="169187"/>
                </a:lnTo>
                <a:lnTo>
                  <a:pt x="529712" y="168526"/>
                </a:lnTo>
                <a:lnTo>
                  <a:pt x="502621" y="137175"/>
                </a:lnTo>
                <a:lnTo>
                  <a:pt x="502031" y="128652"/>
                </a:lnTo>
                <a:lnTo>
                  <a:pt x="502092" y="126008"/>
                </a:lnTo>
                <a:lnTo>
                  <a:pt x="522848" y="88117"/>
                </a:lnTo>
                <a:lnTo>
                  <a:pt x="537314" y="85472"/>
                </a:lnTo>
                <a:lnTo>
                  <a:pt x="591237" y="85472"/>
                </a:lnTo>
                <a:lnTo>
                  <a:pt x="585930" y="78424"/>
                </a:lnTo>
                <a:lnTo>
                  <a:pt x="576500" y="70466"/>
                </a:lnTo>
                <a:lnTo>
                  <a:pt x="565492" y="64986"/>
                </a:lnTo>
                <a:lnTo>
                  <a:pt x="552997" y="61819"/>
                </a:lnTo>
                <a:lnTo>
                  <a:pt x="539104" y="60800"/>
                </a:lnTo>
                <a:close/>
              </a:path>
              <a:path w="1007110" h="194309">
                <a:moveTo>
                  <a:pt x="591237" y="85472"/>
                </a:moveTo>
                <a:lnTo>
                  <a:pt x="537314" y="85472"/>
                </a:lnTo>
                <a:lnTo>
                  <a:pt x="544789" y="86133"/>
                </a:lnTo>
                <a:lnTo>
                  <a:pt x="551347" y="88117"/>
                </a:lnTo>
                <a:lnTo>
                  <a:pt x="570850" y="126008"/>
                </a:lnTo>
                <a:lnTo>
                  <a:pt x="570810" y="128652"/>
                </a:lnTo>
                <a:lnTo>
                  <a:pt x="552119" y="166543"/>
                </a:lnTo>
                <a:lnTo>
                  <a:pt x="537314" y="169187"/>
                </a:lnTo>
                <a:lnTo>
                  <a:pt x="589140" y="169187"/>
                </a:lnTo>
                <a:lnTo>
                  <a:pt x="592279" y="165291"/>
                </a:lnTo>
                <a:lnTo>
                  <a:pt x="598077" y="153656"/>
                </a:lnTo>
                <a:lnTo>
                  <a:pt x="601560" y="140534"/>
                </a:lnTo>
                <a:lnTo>
                  <a:pt x="602722" y="126008"/>
                </a:lnTo>
                <a:lnTo>
                  <a:pt x="601588" y="111633"/>
                </a:lnTo>
                <a:lnTo>
                  <a:pt x="598297" y="98911"/>
                </a:lnTo>
                <a:lnTo>
                  <a:pt x="593021" y="87842"/>
                </a:lnTo>
                <a:lnTo>
                  <a:pt x="591237" y="85472"/>
                </a:lnTo>
                <a:close/>
              </a:path>
              <a:path w="1007110" h="194309">
                <a:moveTo>
                  <a:pt x="616860" y="157731"/>
                </a:moveTo>
                <a:lnTo>
                  <a:pt x="616860" y="186811"/>
                </a:lnTo>
                <a:lnTo>
                  <a:pt x="617755" y="186811"/>
                </a:lnTo>
                <a:lnTo>
                  <a:pt x="621274" y="189452"/>
                </a:lnTo>
                <a:lnTo>
                  <a:pt x="627448" y="190335"/>
                </a:lnTo>
                <a:lnTo>
                  <a:pt x="633652" y="192096"/>
                </a:lnTo>
                <a:lnTo>
                  <a:pt x="646030" y="193860"/>
                </a:lnTo>
                <a:lnTo>
                  <a:pt x="687547" y="183284"/>
                </a:lnTo>
                <a:lnTo>
                  <a:pt x="698262" y="170068"/>
                </a:lnTo>
                <a:lnTo>
                  <a:pt x="646892" y="170067"/>
                </a:lnTo>
                <a:lnTo>
                  <a:pt x="641615" y="169187"/>
                </a:lnTo>
                <a:lnTo>
                  <a:pt x="635412" y="167424"/>
                </a:lnTo>
                <a:lnTo>
                  <a:pt x="623034" y="162136"/>
                </a:lnTo>
                <a:lnTo>
                  <a:pt x="618620" y="158612"/>
                </a:lnTo>
                <a:lnTo>
                  <a:pt x="616860" y="157731"/>
                </a:lnTo>
                <a:close/>
              </a:path>
              <a:path w="1007110" h="194309">
                <a:moveTo>
                  <a:pt x="675170" y="60800"/>
                </a:moveTo>
                <a:lnTo>
                  <a:pt x="630997" y="71375"/>
                </a:lnTo>
                <a:lnTo>
                  <a:pt x="616860" y="99572"/>
                </a:lnTo>
                <a:lnTo>
                  <a:pt x="616860" y="105740"/>
                </a:lnTo>
                <a:lnTo>
                  <a:pt x="617755" y="111028"/>
                </a:lnTo>
                <a:lnTo>
                  <a:pt x="619514" y="115435"/>
                </a:lnTo>
                <a:lnTo>
                  <a:pt x="624823" y="124247"/>
                </a:lnTo>
                <a:lnTo>
                  <a:pt x="629238" y="126888"/>
                </a:lnTo>
                <a:lnTo>
                  <a:pt x="632757" y="130415"/>
                </a:lnTo>
                <a:lnTo>
                  <a:pt x="638961" y="133939"/>
                </a:lnTo>
                <a:lnTo>
                  <a:pt x="647789" y="137464"/>
                </a:lnTo>
                <a:lnTo>
                  <a:pt x="653963" y="140108"/>
                </a:lnTo>
                <a:lnTo>
                  <a:pt x="666341" y="146276"/>
                </a:lnTo>
                <a:lnTo>
                  <a:pt x="668101" y="148039"/>
                </a:lnTo>
                <a:lnTo>
                  <a:pt x="669890" y="150680"/>
                </a:lnTo>
                <a:lnTo>
                  <a:pt x="670755" y="152444"/>
                </a:lnTo>
                <a:lnTo>
                  <a:pt x="671650" y="154207"/>
                </a:lnTo>
                <a:lnTo>
                  <a:pt x="671650" y="165660"/>
                </a:lnTo>
                <a:lnTo>
                  <a:pt x="665476" y="170068"/>
                </a:lnTo>
                <a:lnTo>
                  <a:pt x="698262" y="170067"/>
                </a:lnTo>
                <a:lnTo>
                  <a:pt x="700843" y="162467"/>
                </a:lnTo>
                <a:lnTo>
                  <a:pt x="701685" y="154207"/>
                </a:lnTo>
                <a:lnTo>
                  <a:pt x="701685" y="145395"/>
                </a:lnTo>
                <a:lnTo>
                  <a:pt x="668996" y="116316"/>
                </a:lnTo>
                <a:lnTo>
                  <a:pt x="659272" y="112791"/>
                </a:lnTo>
                <a:lnTo>
                  <a:pt x="653098" y="109264"/>
                </a:lnTo>
                <a:lnTo>
                  <a:pt x="651309" y="106623"/>
                </a:lnTo>
                <a:lnTo>
                  <a:pt x="648684" y="104860"/>
                </a:lnTo>
                <a:lnTo>
                  <a:pt x="646895" y="101336"/>
                </a:lnTo>
                <a:lnTo>
                  <a:pt x="646895" y="93404"/>
                </a:lnTo>
                <a:lnTo>
                  <a:pt x="648684" y="90760"/>
                </a:lnTo>
                <a:lnTo>
                  <a:pt x="652204" y="88116"/>
                </a:lnTo>
                <a:lnTo>
                  <a:pt x="654858" y="85472"/>
                </a:lnTo>
                <a:lnTo>
                  <a:pt x="659272" y="84592"/>
                </a:lnTo>
                <a:lnTo>
                  <a:pt x="694616" y="84592"/>
                </a:lnTo>
                <a:lnTo>
                  <a:pt x="694616" y="66088"/>
                </a:lnTo>
                <a:lnTo>
                  <a:pt x="691097" y="64324"/>
                </a:lnTo>
                <a:lnTo>
                  <a:pt x="686681" y="63443"/>
                </a:lnTo>
                <a:lnTo>
                  <a:pt x="680479" y="61680"/>
                </a:lnTo>
                <a:lnTo>
                  <a:pt x="675170" y="60800"/>
                </a:lnTo>
                <a:close/>
              </a:path>
              <a:path w="1007110" h="194309">
                <a:moveTo>
                  <a:pt x="694616" y="84592"/>
                </a:moveTo>
                <a:lnTo>
                  <a:pt x="669890" y="84592"/>
                </a:lnTo>
                <a:lnTo>
                  <a:pt x="680479" y="86355"/>
                </a:lnTo>
                <a:lnTo>
                  <a:pt x="685788" y="88116"/>
                </a:lnTo>
                <a:lnTo>
                  <a:pt x="690202" y="90760"/>
                </a:lnTo>
                <a:lnTo>
                  <a:pt x="693751" y="92524"/>
                </a:lnTo>
                <a:lnTo>
                  <a:pt x="694616" y="93404"/>
                </a:lnTo>
                <a:lnTo>
                  <a:pt x="694616" y="84592"/>
                </a:lnTo>
                <a:close/>
              </a:path>
              <a:path w="1007110" h="194309">
                <a:moveTo>
                  <a:pt x="782125" y="60800"/>
                </a:moveTo>
                <a:lnTo>
                  <a:pt x="742712" y="70837"/>
                </a:lnTo>
                <a:lnTo>
                  <a:pt x="716102" y="113617"/>
                </a:lnTo>
                <a:lnTo>
                  <a:pt x="714957" y="128652"/>
                </a:lnTo>
                <a:lnTo>
                  <a:pt x="716102" y="143026"/>
                </a:lnTo>
                <a:lnTo>
                  <a:pt x="742058" y="183822"/>
                </a:lnTo>
                <a:lnTo>
                  <a:pt x="779471" y="193860"/>
                </a:lnTo>
                <a:lnTo>
                  <a:pt x="794017" y="192703"/>
                </a:lnTo>
                <a:lnTo>
                  <a:pt x="807075" y="189234"/>
                </a:lnTo>
                <a:lnTo>
                  <a:pt x="818478" y="183451"/>
                </a:lnTo>
                <a:lnTo>
                  <a:pt x="828057" y="175356"/>
                </a:lnTo>
                <a:lnTo>
                  <a:pt x="832951" y="169187"/>
                </a:lnTo>
                <a:lnTo>
                  <a:pt x="781231" y="169187"/>
                </a:lnTo>
                <a:lnTo>
                  <a:pt x="773251" y="168526"/>
                </a:lnTo>
                <a:lnTo>
                  <a:pt x="746534" y="137175"/>
                </a:lnTo>
                <a:lnTo>
                  <a:pt x="745947" y="128652"/>
                </a:lnTo>
                <a:lnTo>
                  <a:pt x="746008" y="126008"/>
                </a:lnTo>
                <a:lnTo>
                  <a:pt x="766430" y="88117"/>
                </a:lnTo>
                <a:lnTo>
                  <a:pt x="781231" y="85472"/>
                </a:lnTo>
                <a:lnTo>
                  <a:pt x="834541" y="85472"/>
                </a:lnTo>
                <a:lnTo>
                  <a:pt x="828952" y="78424"/>
                </a:lnTo>
                <a:lnTo>
                  <a:pt x="820012" y="70466"/>
                </a:lnTo>
                <a:lnTo>
                  <a:pt x="809174" y="64986"/>
                </a:lnTo>
                <a:lnTo>
                  <a:pt x="796518" y="61819"/>
                </a:lnTo>
                <a:lnTo>
                  <a:pt x="782125" y="60800"/>
                </a:lnTo>
                <a:close/>
              </a:path>
              <a:path w="1007110" h="194309">
                <a:moveTo>
                  <a:pt x="834541" y="85472"/>
                </a:moveTo>
                <a:lnTo>
                  <a:pt x="781231" y="85472"/>
                </a:lnTo>
                <a:lnTo>
                  <a:pt x="788706" y="86134"/>
                </a:lnTo>
                <a:lnTo>
                  <a:pt x="795264" y="88117"/>
                </a:lnTo>
                <a:lnTo>
                  <a:pt x="814767" y="126008"/>
                </a:lnTo>
                <a:lnTo>
                  <a:pt x="814724" y="128652"/>
                </a:lnTo>
                <a:lnTo>
                  <a:pt x="795599" y="166543"/>
                </a:lnTo>
                <a:lnTo>
                  <a:pt x="781231" y="169187"/>
                </a:lnTo>
                <a:lnTo>
                  <a:pt x="832951" y="169187"/>
                </a:lnTo>
                <a:lnTo>
                  <a:pt x="836043" y="165291"/>
                </a:lnTo>
                <a:lnTo>
                  <a:pt x="841542" y="153656"/>
                </a:lnTo>
                <a:lnTo>
                  <a:pt x="844721" y="140534"/>
                </a:lnTo>
                <a:lnTo>
                  <a:pt x="845744" y="126008"/>
                </a:lnTo>
                <a:lnTo>
                  <a:pt x="844735" y="111633"/>
                </a:lnTo>
                <a:lnTo>
                  <a:pt x="841654" y="98911"/>
                </a:lnTo>
                <a:lnTo>
                  <a:pt x="836420" y="87842"/>
                </a:lnTo>
                <a:lnTo>
                  <a:pt x="834541" y="85472"/>
                </a:lnTo>
                <a:close/>
              </a:path>
              <a:path w="1007110" h="194309">
                <a:moveTo>
                  <a:pt x="975666" y="88116"/>
                </a:moveTo>
                <a:lnTo>
                  <a:pt x="945601" y="88116"/>
                </a:lnTo>
                <a:lnTo>
                  <a:pt x="945601" y="153324"/>
                </a:lnTo>
                <a:lnTo>
                  <a:pt x="947936" y="171182"/>
                </a:lnTo>
                <a:lnTo>
                  <a:pt x="954993" y="183836"/>
                </a:lnTo>
                <a:lnTo>
                  <a:pt x="966854" y="191367"/>
                </a:lnTo>
                <a:lnTo>
                  <a:pt x="983600" y="193860"/>
                </a:lnTo>
                <a:lnTo>
                  <a:pt x="991563" y="193860"/>
                </a:lnTo>
                <a:lnTo>
                  <a:pt x="995978" y="192980"/>
                </a:lnTo>
                <a:lnTo>
                  <a:pt x="1003941" y="190336"/>
                </a:lnTo>
                <a:lnTo>
                  <a:pt x="1005701" y="189452"/>
                </a:lnTo>
                <a:lnTo>
                  <a:pt x="1006596" y="189452"/>
                </a:lnTo>
                <a:lnTo>
                  <a:pt x="1006596" y="169188"/>
                </a:lnTo>
                <a:lnTo>
                  <a:pt x="987149" y="169188"/>
                </a:lnTo>
                <a:lnTo>
                  <a:pt x="982735" y="167424"/>
                </a:lnTo>
                <a:lnTo>
                  <a:pt x="980080" y="164780"/>
                </a:lnTo>
                <a:lnTo>
                  <a:pt x="977426" y="161256"/>
                </a:lnTo>
                <a:lnTo>
                  <a:pt x="975666" y="155968"/>
                </a:lnTo>
                <a:lnTo>
                  <a:pt x="975666" y="88116"/>
                </a:lnTo>
                <a:close/>
              </a:path>
              <a:path w="1007110" h="194309">
                <a:moveTo>
                  <a:pt x="900534" y="88116"/>
                </a:moveTo>
                <a:lnTo>
                  <a:pt x="870500" y="88116"/>
                </a:lnTo>
                <a:lnTo>
                  <a:pt x="870500" y="191216"/>
                </a:lnTo>
                <a:lnTo>
                  <a:pt x="900534" y="191216"/>
                </a:lnTo>
                <a:lnTo>
                  <a:pt x="900534" y="88116"/>
                </a:lnTo>
                <a:close/>
              </a:path>
              <a:path w="1007110" h="194309">
                <a:moveTo>
                  <a:pt x="1006596" y="164780"/>
                </a:moveTo>
                <a:lnTo>
                  <a:pt x="1001287" y="167424"/>
                </a:lnTo>
                <a:lnTo>
                  <a:pt x="995978" y="169188"/>
                </a:lnTo>
                <a:lnTo>
                  <a:pt x="1006596" y="169188"/>
                </a:lnTo>
                <a:lnTo>
                  <a:pt x="1006596" y="164780"/>
                </a:lnTo>
                <a:close/>
              </a:path>
              <a:path w="1007110" h="194309">
                <a:moveTo>
                  <a:pt x="1006596" y="63444"/>
                </a:moveTo>
                <a:lnTo>
                  <a:pt x="849293" y="63444"/>
                </a:lnTo>
                <a:lnTo>
                  <a:pt x="849293" y="88116"/>
                </a:lnTo>
                <a:lnTo>
                  <a:pt x="1006596" y="88116"/>
                </a:lnTo>
                <a:lnTo>
                  <a:pt x="1006596" y="63444"/>
                </a:lnTo>
                <a:close/>
              </a:path>
              <a:path w="1007110" h="194309">
                <a:moveTo>
                  <a:pt x="923500" y="0"/>
                </a:moveTo>
                <a:lnTo>
                  <a:pt x="885502" y="9692"/>
                </a:lnTo>
                <a:lnTo>
                  <a:pt x="870500" y="37008"/>
                </a:lnTo>
                <a:lnTo>
                  <a:pt x="870500" y="63444"/>
                </a:lnTo>
                <a:lnTo>
                  <a:pt x="900534" y="63444"/>
                </a:lnTo>
                <a:lnTo>
                  <a:pt x="900534" y="40532"/>
                </a:lnTo>
                <a:lnTo>
                  <a:pt x="902294" y="34364"/>
                </a:lnTo>
                <a:lnTo>
                  <a:pt x="905843" y="30840"/>
                </a:lnTo>
                <a:lnTo>
                  <a:pt x="908498" y="26435"/>
                </a:lnTo>
                <a:lnTo>
                  <a:pt x="913777" y="24672"/>
                </a:lnTo>
                <a:lnTo>
                  <a:pt x="934118" y="24672"/>
                </a:lnTo>
                <a:lnTo>
                  <a:pt x="934118" y="2643"/>
                </a:lnTo>
                <a:lnTo>
                  <a:pt x="933224" y="2643"/>
                </a:lnTo>
                <a:lnTo>
                  <a:pt x="928809" y="880"/>
                </a:lnTo>
                <a:lnTo>
                  <a:pt x="923500" y="0"/>
                </a:lnTo>
                <a:close/>
              </a:path>
              <a:path w="1007110" h="194309">
                <a:moveTo>
                  <a:pt x="975666" y="25552"/>
                </a:moveTo>
                <a:lnTo>
                  <a:pt x="974771" y="25552"/>
                </a:lnTo>
                <a:lnTo>
                  <a:pt x="946496" y="34364"/>
                </a:lnTo>
                <a:lnTo>
                  <a:pt x="945601" y="35247"/>
                </a:lnTo>
                <a:lnTo>
                  <a:pt x="945601" y="63444"/>
                </a:lnTo>
                <a:lnTo>
                  <a:pt x="975666" y="63444"/>
                </a:lnTo>
                <a:lnTo>
                  <a:pt x="975666" y="25552"/>
                </a:lnTo>
                <a:close/>
              </a:path>
              <a:path w="1007110" h="194309">
                <a:moveTo>
                  <a:pt x="934118" y="24672"/>
                </a:moveTo>
                <a:lnTo>
                  <a:pt x="923500" y="24672"/>
                </a:lnTo>
                <a:lnTo>
                  <a:pt x="927945" y="25552"/>
                </a:lnTo>
                <a:lnTo>
                  <a:pt x="932359" y="28196"/>
                </a:lnTo>
                <a:lnTo>
                  <a:pt x="934118" y="28196"/>
                </a:lnTo>
                <a:lnTo>
                  <a:pt x="934118" y="24672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968" y="597426"/>
            <a:ext cx="296932" cy="296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76415" y="815339"/>
            <a:ext cx="5125211" cy="5362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87451" y="3064509"/>
            <a:ext cx="350710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0" dirty="0">
                <a:solidFill>
                  <a:srgbClr val="3B3B41"/>
                </a:solidFill>
              </a:rPr>
              <a:t>Design</a:t>
            </a:r>
            <a:r>
              <a:rPr sz="2800" spc="-114" dirty="0">
                <a:solidFill>
                  <a:srgbClr val="3B3B41"/>
                </a:solidFill>
              </a:rPr>
              <a:t> </a:t>
            </a:r>
            <a:r>
              <a:rPr sz="2800" spc="-50" dirty="0">
                <a:solidFill>
                  <a:srgbClr val="3B3B41"/>
                </a:solidFill>
              </a:rPr>
              <a:t>Authentication</a:t>
            </a:r>
            <a:endParaRPr sz="2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7031" y="3153663"/>
            <a:ext cx="9188704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5810" y="384123"/>
            <a:ext cx="658875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" dirty="0">
                <a:solidFill>
                  <a:srgbClr val="0078D3"/>
                </a:solidFill>
                <a:latin typeface="Calibri Light"/>
                <a:cs typeface="Calibri Light"/>
              </a:rPr>
              <a:t>Certificate-based</a:t>
            </a:r>
            <a:r>
              <a:rPr sz="4000" b="0" spc="-75" dirty="0">
                <a:solidFill>
                  <a:srgbClr val="0078D3"/>
                </a:solidFill>
                <a:latin typeface="Calibri Light"/>
                <a:cs typeface="Calibri Light"/>
              </a:rPr>
              <a:t> </a:t>
            </a:r>
            <a:r>
              <a:rPr sz="4000" b="0" spc="-10" dirty="0">
                <a:solidFill>
                  <a:srgbClr val="0078D3"/>
                </a:solidFill>
                <a:latin typeface="Calibri Light"/>
                <a:cs typeface="Calibri Light"/>
              </a:rPr>
              <a:t>authentication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5810" y="1410411"/>
            <a:ext cx="10264140" cy="1550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5745" indent="-233045">
              <a:lnSpc>
                <a:spcPts val="3385"/>
              </a:lnSpc>
              <a:spcBef>
                <a:spcPts val="105"/>
              </a:spcBef>
              <a:buFont typeface="Arial"/>
              <a:buChar char="•"/>
              <a:tabLst>
                <a:tab pos="246379" algn="l"/>
              </a:tabLst>
            </a:pPr>
            <a:r>
              <a:rPr sz="2850" spc="-5" dirty="0">
                <a:solidFill>
                  <a:srgbClr val="00AFEF"/>
                </a:solidFill>
                <a:latin typeface="Calibri"/>
                <a:cs typeface="Calibri"/>
              </a:rPr>
              <a:t>Establishes identity by using </a:t>
            </a:r>
            <a:r>
              <a:rPr sz="2850" dirty="0">
                <a:solidFill>
                  <a:srgbClr val="00AFEF"/>
                </a:solidFill>
                <a:latin typeface="Calibri"/>
                <a:cs typeface="Calibri"/>
              </a:rPr>
              <a:t>a </a:t>
            </a:r>
            <a:r>
              <a:rPr sz="2850" spc="-5" dirty="0">
                <a:solidFill>
                  <a:srgbClr val="00AFEF"/>
                </a:solidFill>
                <a:latin typeface="Calibri"/>
                <a:cs typeface="Calibri"/>
              </a:rPr>
              <a:t>digital</a:t>
            </a:r>
            <a:r>
              <a:rPr sz="2850" spc="-4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50" spc="-5" dirty="0">
                <a:solidFill>
                  <a:srgbClr val="00AFEF"/>
                </a:solidFill>
                <a:latin typeface="Calibri"/>
                <a:cs typeface="Calibri"/>
              </a:rPr>
              <a:t>certificate:</a:t>
            </a:r>
            <a:endParaRPr sz="2850">
              <a:latin typeface="Calibri"/>
              <a:cs typeface="Calibri"/>
            </a:endParaRPr>
          </a:p>
          <a:p>
            <a:pPr marL="711835" lvl="1" indent="-233045">
              <a:lnSpc>
                <a:spcPts val="2865"/>
              </a:lnSpc>
              <a:buFont typeface="Arial"/>
              <a:buChar char="•"/>
              <a:tabLst>
                <a:tab pos="712470" algn="l"/>
              </a:tabLst>
            </a:pPr>
            <a:r>
              <a:rPr sz="2450" spc="-15" dirty="0">
                <a:latin typeface="Calibri"/>
                <a:cs typeface="Calibri"/>
              </a:rPr>
              <a:t>Front-end </a:t>
            </a:r>
            <a:r>
              <a:rPr sz="2450" spc="-5" dirty="0">
                <a:latin typeface="Calibri"/>
                <a:cs typeface="Calibri"/>
              </a:rPr>
              <a:t>applications </a:t>
            </a:r>
            <a:r>
              <a:rPr sz="2450" spc="-15" dirty="0">
                <a:latin typeface="Calibri"/>
                <a:cs typeface="Calibri"/>
              </a:rPr>
              <a:t>interact </a:t>
            </a:r>
            <a:r>
              <a:rPr sz="2450" dirty="0">
                <a:latin typeface="Calibri"/>
                <a:cs typeface="Calibri"/>
              </a:rPr>
              <a:t>with </a:t>
            </a:r>
            <a:r>
              <a:rPr sz="2450" spc="-10" dirty="0">
                <a:latin typeface="Calibri"/>
                <a:cs typeface="Calibri"/>
              </a:rPr>
              <a:t>back-end</a:t>
            </a:r>
            <a:r>
              <a:rPr sz="2450" spc="4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services</a:t>
            </a:r>
            <a:endParaRPr sz="2450">
              <a:latin typeface="Calibri"/>
              <a:cs typeface="Calibri"/>
            </a:endParaRPr>
          </a:p>
          <a:p>
            <a:pPr marL="711835" lvl="1" indent="-233045">
              <a:lnSpc>
                <a:spcPts val="2850"/>
              </a:lnSpc>
              <a:buFont typeface="Arial"/>
              <a:buChar char="•"/>
              <a:tabLst>
                <a:tab pos="712470" algn="l"/>
              </a:tabLst>
            </a:pPr>
            <a:r>
              <a:rPr sz="2450" spc="-5" dirty="0">
                <a:latin typeface="Calibri"/>
                <a:cs typeface="Calibri"/>
              </a:rPr>
              <a:t>Securing </a:t>
            </a:r>
            <a:r>
              <a:rPr sz="2450" spc="-10" dirty="0">
                <a:latin typeface="Calibri"/>
                <a:cs typeface="Calibri"/>
              </a:rPr>
              <a:t>connections </a:t>
            </a:r>
            <a:r>
              <a:rPr sz="2450" spc="-5" dirty="0">
                <a:latin typeface="Calibri"/>
                <a:cs typeface="Calibri"/>
              </a:rPr>
              <a:t>in </a:t>
            </a:r>
            <a:r>
              <a:rPr sz="2450" spc="-15" dirty="0">
                <a:latin typeface="Calibri"/>
                <a:cs typeface="Calibri"/>
              </a:rPr>
              <a:t>hybrid </a:t>
            </a:r>
            <a:r>
              <a:rPr sz="2450" spc="-5" dirty="0">
                <a:latin typeface="Calibri"/>
                <a:cs typeface="Calibri"/>
              </a:rPr>
              <a:t>scenarios </a:t>
            </a:r>
            <a:r>
              <a:rPr sz="2450" spc="-15" dirty="0">
                <a:latin typeface="Calibri"/>
                <a:cs typeface="Calibri"/>
              </a:rPr>
              <a:t>over </a:t>
            </a:r>
            <a:r>
              <a:rPr sz="2450" spc="-25" dirty="0">
                <a:latin typeface="Calibri"/>
                <a:cs typeface="Calibri"/>
              </a:rPr>
              <a:t>Transport </a:t>
            </a:r>
            <a:r>
              <a:rPr sz="2450" spc="-20" dirty="0">
                <a:latin typeface="Calibri"/>
                <a:cs typeface="Calibri"/>
              </a:rPr>
              <a:t>Layer </a:t>
            </a:r>
            <a:r>
              <a:rPr sz="2450" spc="-5" dirty="0">
                <a:latin typeface="Calibri"/>
                <a:cs typeface="Calibri"/>
              </a:rPr>
              <a:t>Security</a:t>
            </a:r>
            <a:r>
              <a:rPr sz="2450" spc="90" dirty="0">
                <a:latin typeface="Calibri"/>
                <a:cs typeface="Calibri"/>
              </a:rPr>
              <a:t> </a:t>
            </a:r>
            <a:r>
              <a:rPr sz="2450" spc="-5" dirty="0">
                <a:latin typeface="Calibri"/>
                <a:cs typeface="Calibri"/>
              </a:rPr>
              <a:t>(TLS)</a:t>
            </a:r>
            <a:endParaRPr sz="2450">
              <a:latin typeface="Calibri"/>
              <a:cs typeface="Calibri"/>
            </a:endParaRPr>
          </a:p>
          <a:p>
            <a:pPr marL="711835" lvl="1" indent="-233045">
              <a:lnSpc>
                <a:spcPts val="2890"/>
              </a:lnSpc>
              <a:buFont typeface="Arial"/>
              <a:buChar char="•"/>
              <a:tabLst>
                <a:tab pos="712470" algn="l"/>
              </a:tabLst>
            </a:pPr>
            <a:r>
              <a:rPr sz="2450" spc="-5" dirty="0">
                <a:latin typeface="Calibri"/>
                <a:cs typeface="Calibri"/>
              </a:rPr>
              <a:t>API </a:t>
            </a:r>
            <a:r>
              <a:rPr sz="2450" spc="-10" dirty="0">
                <a:latin typeface="Calibri"/>
                <a:cs typeface="Calibri"/>
              </a:rPr>
              <a:t>Management protecting </a:t>
            </a:r>
            <a:r>
              <a:rPr sz="2450" spc="-5" dirty="0">
                <a:latin typeface="Calibri"/>
                <a:cs typeface="Calibri"/>
              </a:rPr>
              <a:t>access </a:t>
            </a:r>
            <a:r>
              <a:rPr sz="2450" spc="-15" dirty="0">
                <a:latin typeface="Calibri"/>
                <a:cs typeface="Calibri"/>
              </a:rPr>
              <a:t>to </a:t>
            </a:r>
            <a:r>
              <a:rPr sz="2450" spc="-5" dirty="0">
                <a:latin typeface="Calibri"/>
                <a:cs typeface="Calibri"/>
              </a:rPr>
              <a:t>the back-end </a:t>
            </a:r>
            <a:r>
              <a:rPr sz="2450" dirty="0">
                <a:latin typeface="Calibri"/>
                <a:cs typeface="Calibri"/>
              </a:rPr>
              <a:t>service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18057" y="3564148"/>
            <a:ext cx="2975222" cy="2820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66559" y="3497579"/>
            <a:ext cx="426720" cy="3031490"/>
          </a:xfrm>
          <a:custGeom>
            <a:avLst/>
            <a:gdLst/>
            <a:ahLst/>
            <a:cxnLst/>
            <a:rect l="l" t="t" r="r" b="b"/>
            <a:pathLst>
              <a:path w="426720" h="3031490">
                <a:moveTo>
                  <a:pt x="0" y="3031235"/>
                </a:moveTo>
                <a:lnTo>
                  <a:pt x="426720" y="3031235"/>
                </a:lnTo>
                <a:lnTo>
                  <a:pt x="426720" y="0"/>
                </a:lnTo>
                <a:lnTo>
                  <a:pt x="0" y="0"/>
                </a:lnTo>
                <a:lnTo>
                  <a:pt x="0" y="30312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66559" y="3497579"/>
            <a:ext cx="426720" cy="3031490"/>
          </a:xfrm>
          <a:custGeom>
            <a:avLst/>
            <a:gdLst/>
            <a:ahLst/>
            <a:cxnLst/>
            <a:rect l="l" t="t" r="r" b="b"/>
            <a:pathLst>
              <a:path w="426720" h="3031490">
                <a:moveTo>
                  <a:pt x="0" y="3031235"/>
                </a:moveTo>
                <a:lnTo>
                  <a:pt x="426720" y="3031235"/>
                </a:lnTo>
                <a:lnTo>
                  <a:pt x="426720" y="0"/>
                </a:lnTo>
                <a:lnTo>
                  <a:pt x="0" y="0"/>
                </a:lnTo>
                <a:lnTo>
                  <a:pt x="0" y="3031235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78395" y="2516123"/>
            <a:ext cx="5090159" cy="27096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41121" y="1218945"/>
            <a:ext cx="10996295" cy="52349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5745" indent="-233045">
              <a:lnSpc>
                <a:spcPts val="3100"/>
              </a:lnSpc>
              <a:spcBef>
                <a:spcPts val="105"/>
              </a:spcBef>
              <a:buFont typeface="Arial"/>
              <a:buChar char="•"/>
              <a:tabLst>
                <a:tab pos="246379" algn="l"/>
              </a:tabLst>
            </a:pPr>
            <a:r>
              <a:rPr sz="2600" spc="-15" dirty="0">
                <a:solidFill>
                  <a:srgbClr val="00AFEF"/>
                </a:solidFill>
                <a:latin typeface="Calibri"/>
                <a:cs typeface="Calibri"/>
              </a:rPr>
              <a:t>Microsoft’s </a:t>
            </a:r>
            <a:r>
              <a:rPr sz="2600" spc="-5" dirty="0">
                <a:solidFill>
                  <a:srgbClr val="00AFEF"/>
                </a:solidFill>
                <a:latin typeface="Calibri"/>
                <a:cs typeface="Calibri"/>
              </a:rPr>
              <a:t>cloud-based </a:t>
            </a:r>
            <a:r>
              <a:rPr sz="2600" spc="-10" dirty="0">
                <a:solidFill>
                  <a:srgbClr val="00AFEF"/>
                </a:solidFill>
                <a:latin typeface="Calibri"/>
                <a:cs typeface="Calibri"/>
              </a:rPr>
              <a:t>directory </a:t>
            </a:r>
            <a:r>
              <a:rPr sz="2600" dirty="0">
                <a:solidFill>
                  <a:srgbClr val="00AFEF"/>
                </a:solidFill>
                <a:latin typeface="Calibri"/>
                <a:cs typeface="Calibri"/>
              </a:rPr>
              <a:t>and </a:t>
            </a:r>
            <a:r>
              <a:rPr sz="2600" spc="-5" dirty="0">
                <a:solidFill>
                  <a:srgbClr val="00AFEF"/>
                </a:solidFill>
                <a:latin typeface="Calibri"/>
                <a:cs typeface="Calibri"/>
              </a:rPr>
              <a:t>identity management</a:t>
            </a:r>
            <a:r>
              <a:rPr sz="2600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00AFEF"/>
                </a:solidFill>
                <a:latin typeface="Calibri"/>
                <a:cs typeface="Calibri"/>
              </a:rPr>
              <a:t>service:</a:t>
            </a:r>
            <a:endParaRPr sz="2600">
              <a:latin typeface="Calibri"/>
              <a:cs typeface="Calibri"/>
            </a:endParaRPr>
          </a:p>
          <a:p>
            <a:pPr marL="711835" lvl="1" indent="-233045">
              <a:lnSpc>
                <a:spcPts val="2740"/>
              </a:lnSpc>
              <a:buFont typeface="Arial"/>
              <a:buChar char="•"/>
              <a:tabLst>
                <a:tab pos="711835" algn="l"/>
                <a:tab pos="712470" algn="l"/>
              </a:tabLst>
            </a:pPr>
            <a:r>
              <a:rPr sz="2300" spc="-5" dirty="0">
                <a:latin typeface="Calibri"/>
                <a:cs typeface="Calibri"/>
              </a:rPr>
              <a:t>Combines directory </a:t>
            </a:r>
            <a:r>
              <a:rPr sz="2300" dirty="0">
                <a:latin typeface="Calibri"/>
                <a:cs typeface="Calibri"/>
              </a:rPr>
              <a:t>services, </a:t>
            </a:r>
            <a:r>
              <a:rPr sz="2300" spc="-5" dirty="0">
                <a:latin typeface="Calibri"/>
                <a:cs typeface="Calibri"/>
              </a:rPr>
              <a:t>identity governance, </a:t>
            </a:r>
            <a:r>
              <a:rPr sz="2300" dirty="0">
                <a:latin typeface="Calibri"/>
                <a:cs typeface="Calibri"/>
              </a:rPr>
              <a:t>and </a:t>
            </a:r>
            <a:r>
              <a:rPr sz="2300" spc="-5" dirty="0">
                <a:latin typeface="Calibri"/>
                <a:cs typeface="Calibri"/>
              </a:rPr>
              <a:t>application </a:t>
            </a:r>
            <a:r>
              <a:rPr sz="2300" dirty="0">
                <a:latin typeface="Calibri"/>
                <a:cs typeface="Calibri"/>
              </a:rPr>
              <a:t>access</a:t>
            </a:r>
            <a:r>
              <a:rPr sz="2300" spc="6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management</a:t>
            </a:r>
            <a:endParaRPr sz="23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Font typeface="Arial"/>
              <a:buChar char="•"/>
            </a:pPr>
            <a:endParaRPr sz="3300">
              <a:latin typeface="Times New Roman"/>
              <a:cs typeface="Times New Roman"/>
            </a:endParaRPr>
          </a:p>
          <a:p>
            <a:pPr marL="245745" indent="-233045">
              <a:lnSpc>
                <a:spcPts val="3105"/>
              </a:lnSpc>
              <a:buFont typeface="Arial"/>
              <a:buChar char="•"/>
              <a:tabLst>
                <a:tab pos="246379" algn="l"/>
              </a:tabLst>
            </a:pPr>
            <a:r>
              <a:rPr sz="2600" dirty="0">
                <a:solidFill>
                  <a:srgbClr val="00AFEF"/>
                </a:solidFill>
                <a:latin typeface="Calibri"/>
                <a:cs typeface="Calibri"/>
              </a:rPr>
              <a:t>AD DS </a:t>
            </a:r>
            <a:r>
              <a:rPr sz="2600" spc="-5" dirty="0">
                <a:solidFill>
                  <a:srgbClr val="00AFEF"/>
                </a:solidFill>
                <a:latin typeface="Calibri"/>
                <a:cs typeface="Calibri"/>
              </a:rPr>
              <a:t>vs. </a:t>
            </a:r>
            <a:r>
              <a:rPr sz="2600" spc="-10" dirty="0">
                <a:solidFill>
                  <a:srgbClr val="00AFEF"/>
                </a:solidFill>
                <a:latin typeface="Calibri"/>
                <a:cs typeface="Calibri"/>
              </a:rPr>
              <a:t>Azure</a:t>
            </a:r>
            <a:r>
              <a:rPr sz="2600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00AFEF"/>
                </a:solidFill>
                <a:latin typeface="Calibri"/>
                <a:cs typeface="Calibri"/>
              </a:rPr>
              <a:t>AD:</a:t>
            </a:r>
            <a:endParaRPr sz="2600">
              <a:latin typeface="Calibri"/>
              <a:cs typeface="Calibri"/>
            </a:endParaRPr>
          </a:p>
          <a:p>
            <a:pPr marL="711835" lvl="1" indent="-233045">
              <a:lnSpc>
                <a:spcPts val="2745"/>
              </a:lnSpc>
              <a:buFont typeface="Arial"/>
              <a:buChar char="•"/>
              <a:tabLst>
                <a:tab pos="711835" algn="l"/>
                <a:tab pos="712470" algn="l"/>
              </a:tabLst>
            </a:pPr>
            <a:r>
              <a:rPr sz="2300" spc="-5" dirty="0">
                <a:latin typeface="Calibri"/>
                <a:cs typeface="Calibri"/>
              </a:rPr>
              <a:t>Similarities:</a:t>
            </a:r>
            <a:endParaRPr sz="2300">
              <a:latin typeface="Calibri"/>
              <a:cs typeface="Calibri"/>
            </a:endParaRPr>
          </a:p>
          <a:p>
            <a:pPr marL="1178560" lvl="2" indent="-233679">
              <a:lnSpc>
                <a:spcPct val="100000"/>
              </a:lnSpc>
              <a:spcBef>
                <a:spcPts val="65"/>
              </a:spcBef>
              <a:buFont typeface="Arial"/>
              <a:buChar char="•"/>
              <a:tabLst>
                <a:tab pos="1177925" algn="l"/>
                <a:tab pos="1179195" algn="l"/>
              </a:tabLst>
            </a:pPr>
            <a:r>
              <a:rPr sz="1900" spc="-10" dirty="0">
                <a:latin typeface="Calibri"/>
                <a:cs typeface="Calibri"/>
              </a:rPr>
              <a:t>Directory </a:t>
            </a:r>
            <a:r>
              <a:rPr sz="1900" spc="-20" dirty="0">
                <a:latin typeface="Calibri"/>
                <a:cs typeface="Calibri"/>
              </a:rPr>
              <a:t>stores </a:t>
            </a:r>
            <a:r>
              <a:rPr sz="1900" spc="-5" dirty="0">
                <a:latin typeface="Calibri"/>
                <a:cs typeface="Calibri"/>
              </a:rPr>
              <a:t>of </a:t>
            </a:r>
            <a:r>
              <a:rPr sz="1900" spc="-40" dirty="0">
                <a:latin typeface="Calibri"/>
                <a:cs typeface="Calibri"/>
              </a:rPr>
              <a:t>user, </a:t>
            </a:r>
            <a:r>
              <a:rPr sz="1900" spc="-15" dirty="0">
                <a:latin typeface="Calibri"/>
                <a:cs typeface="Calibri"/>
              </a:rPr>
              <a:t>group, </a:t>
            </a:r>
            <a:r>
              <a:rPr sz="1900" spc="-5" dirty="0">
                <a:latin typeface="Calibri"/>
                <a:cs typeface="Calibri"/>
              </a:rPr>
              <a:t>and application</a:t>
            </a:r>
            <a:r>
              <a:rPr sz="1900" spc="15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objects.</a:t>
            </a:r>
            <a:endParaRPr sz="1900">
              <a:latin typeface="Calibri"/>
              <a:cs typeface="Calibri"/>
            </a:endParaRPr>
          </a:p>
          <a:p>
            <a:pPr marL="1178560" lvl="2" indent="-233679">
              <a:lnSpc>
                <a:spcPts val="2250"/>
              </a:lnSpc>
              <a:spcBef>
                <a:spcPts val="35"/>
              </a:spcBef>
              <a:buFont typeface="Arial"/>
              <a:buChar char="•"/>
              <a:tabLst>
                <a:tab pos="1177925" algn="l"/>
                <a:tab pos="1179195" algn="l"/>
              </a:tabLst>
            </a:pPr>
            <a:r>
              <a:rPr sz="1900" spc="-5" dirty="0">
                <a:latin typeface="Calibri"/>
                <a:cs typeface="Calibri"/>
              </a:rPr>
              <a:t>Identity and authentication</a:t>
            </a:r>
            <a:r>
              <a:rPr sz="1900" spc="15" dirty="0">
                <a:latin typeface="Calibri"/>
                <a:cs typeface="Calibri"/>
              </a:rPr>
              <a:t> </a:t>
            </a:r>
            <a:r>
              <a:rPr sz="1900" spc="-15" dirty="0">
                <a:latin typeface="Calibri"/>
                <a:cs typeface="Calibri"/>
              </a:rPr>
              <a:t>providers.</a:t>
            </a:r>
            <a:endParaRPr sz="1900">
              <a:latin typeface="Calibri"/>
              <a:cs typeface="Calibri"/>
            </a:endParaRPr>
          </a:p>
          <a:p>
            <a:pPr marL="711835" lvl="1" indent="-233045">
              <a:lnSpc>
                <a:spcPts val="2730"/>
              </a:lnSpc>
              <a:buFont typeface="Arial"/>
              <a:buChar char="•"/>
              <a:tabLst>
                <a:tab pos="711835" algn="l"/>
                <a:tab pos="712470" algn="l"/>
              </a:tabLst>
            </a:pPr>
            <a:r>
              <a:rPr sz="2300" spc="-10" dirty="0">
                <a:latin typeface="Calibri"/>
                <a:cs typeface="Calibri"/>
              </a:rPr>
              <a:t>Differences</a:t>
            </a:r>
            <a:endParaRPr sz="2300">
              <a:latin typeface="Calibri"/>
              <a:cs typeface="Calibri"/>
            </a:endParaRPr>
          </a:p>
          <a:p>
            <a:pPr marL="1178560" lvl="2" indent="-233679">
              <a:lnSpc>
                <a:spcPct val="100000"/>
              </a:lnSpc>
              <a:spcBef>
                <a:spcPts val="65"/>
              </a:spcBef>
              <a:buFont typeface="Arial"/>
              <a:buChar char="•"/>
              <a:tabLst>
                <a:tab pos="1177925" algn="l"/>
                <a:tab pos="1179195" algn="l"/>
              </a:tabLst>
            </a:pPr>
            <a:r>
              <a:rPr sz="1900" spc="-5" dirty="0">
                <a:latin typeface="Calibri"/>
                <a:cs typeface="Calibri"/>
              </a:rPr>
              <a:t>Single </a:t>
            </a:r>
            <a:r>
              <a:rPr sz="1900" spc="-10" dirty="0">
                <a:latin typeface="Calibri"/>
                <a:cs typeface="Calibri"/>
              </a:rPr>
              <a:t>tenant vs.</a:t>
            </a:r>
            <a:r>
              <a:rPr sz="1900" spc="3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multi-tenant</a:t>
            </a:r>
            <a:endParaRPr sz="1900">
              <a:latin typeface="Calibri"/>
              <a:cs typeface="Calibri"/>
            </a:endParaRPr>
          </a:p>
          <a:p>
            <a:pPr marL="1178560" lvl="2" indent="-233679">
              <a:lnSpc>
                <a:spcPct val="100000"/>
              </a:lnSpc>
              <a:spcBef>
                <a:spcPts val="35"/>
              </a:spcBef>
              <a:buFont typeface="Arial"/>
              <a:buChar char="•"/>
              <a:tabLst>
                <a:tab pos="1177925" algn="l"/>
                <a:tab pos="1179195" algn="l"/>
              </a:tabLst>
            </a:pPr>
            <a:r>
              <a:rPr sz="1900" spc="-5" dirty="0">
                <a:latin typeface="Calibri"/>
                <a:cs typeface="Calibri"/>
              </a:rPr>
              <a:t>A server </a:t>
            </a:r>
            <a:r>
              <a:rPr sz="1900" spc="-20" dirty="0">
                <a:latin typeface="Calibri"/>
                <a:cs typeface="Calibri"/>
              </a:rPr>
              <a:t>role </a:t>
            </a:r>
            <a:r>
              <a:rPr sz="1900" spc="-5" dirty="0">
                <a:latin typeface="Calibri"/>
                <a:cs typeface="Calibri"/>
              </a:rPr>
              <a:t>in </a:t>
            </a:r>
            <a:r>
              <a:rPr sz="1900" spc="-10" dirty="0">
                <a:latin typeface="Calibri"/>
                <a:cs typeface="Calibri"/>
              </a:rPr>
              <a:t>Windows Server vs. </a:t>
            </a:r>
            <a:r>
              <a:rPr sz="1900" spc="-5" dirty="0">
                <a:latin typeface="Calibri"/>
                <a:cs typeface="Calibri"/>
              </a:rPr>
              <a:t>cloud</a:t>
            </a:r>
            <a:r>
              <a:rPr sz="1900" spc="12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service</a:t>
            </a:r>
            <a:endParaRPr sz="1900">
              <a:latin typeface="Calibri"/>
              <a:cs typeface="Calibri"/>
            </a:endParaRPr>
          </a:p>
          <a:p>
            <a:pPr marL="1178560" lvl="2" indent="-233679">
              <a:lnSpc>
                <a:spcPct val="100000"/>
              </a:lnSpc>
              <a:spcBef>
                <a:spcPts val="50"/>
              </a:spcBef>
              <a:buFont typeface="Arial"/>
              <a:buChar char="•"/>
              <a:tabLst>
                <a:tab pos="1177925" algn="l"/>
                <a:tab pos="1179195" algn="l"/>
              </a:tabLst>
            </a:pPr>
            <a:r>
              <a:rPr sz="1900" spc="-10" dirty="0">
                <a:latin typeface="Calibri"/>
                <a:cs typeface="Calibri"/>
              </a:rPr>
              <a:t>X.500-based hierarchical structure vs. flat</a:t>
            </a:r>
            <a:r>
              <a:rPr sz="1900" spc="6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structure</a:t>
            </a:r>
            <a:endParaRPr sz="1900">
              <a:latin typeface="Calibri"/>
              <a:cs typeface="Calibri"/>
            </a:endParaRPr>
          </a:p>
          <a:p>
            <a:pPr marL="1178560" lvl="2" indent="-233679">
              <a:lnSpc>
                <a:spcPct val="100000"/>
              </a:lnSpc>
              <a:spcBef>
                <a:spcPts val="50"/>
              </a:spcBef>
              <a:buFont typeface="Arial"/>
              <a:buChar char="•"/>
              <a:tabLst>
                <a:tab pos="1177925" algn="l"/>
                <a:tab pos="1179195" algn="l"/>
              </a:tabLst>
            </a:pPr>
            <a:r>
              <a:rPr sz="1900" spc="-15" dirty="0">
                <a:latin typeface="Calibri"/>
                <a:cs typeface="Calibri"/>
              </a:rPr>
              <a:t>LDAP lookups </a:t>
            </a:r>
            <a:r>
              <a:rPr sz="1900" spc="-10" dirty="0">
                <a:latin typeface="Calibri"/>
                <a:cs typeface="Calibri"/>
              </a:rPr>
              <a:t>vs. Graph</a:t>
            </a:r>
            <a:r>
              <a:rPr sz="1900" spc="6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API</a:t>
            </a:r>
            <a:endParaRPr sz="1900">
              <a:latin typeface="Calibri"/>
              <a:cs typeface="Calibri"/>
            </a:endParaRPr>
          </a:p>
          <a:p>
            <a:pPr marL="1178560" lvl="2" indent="-233679">
              <a:lnSpc>
                <a:spcPct val="100000"/>
              </a:lnSpc>
              <a:spcBef>
                <a:spcPts val="35"/>
              </a:spcBef>
              <a:buFont typeface="Arial"/>
              <a:buChar char="•"/>
              <a:tabLst>
                <a:tab pos="1177925" algn="l"/>
                <a:tab pos="1179195" algn="l"/>
              </a:tabLst>
            </a:pPr>
            <a:r>
              <a:rPr sz="1900" spc="-15" dirty="0">
                <a:latin typeface="Calibri"/>
                <a:cs typeface="Calibri"/>
              </a:rPr>
              <a:t>Kerberos </a:t>
            </a:r>
            <a:r>
              <a:rPr sz="1900" spc="-5" dirty="0">
                <a:latin typeface="Calibri"/>
                <a:cs typeface="Calibri"/>
              </a:rPr>
              <a:t>and NTLM </a:t>
            </a:r>
            <a:r>
              <a:rPr sz="1900" spc="-10" dirty="0">
                <a:latin typeface="Calibri"/>
                <a:cs typeface="Calibri"/>
              </a:rPr>
              <a:t>vs. </a:t>
            </a:r>
            <a:r>
              <a:rPr sz="1900" spc="-5" dirty="0">
                <a:latin typeface="Calibri"/>
                <a:cs typeface="Calibri"/>
              </a:rPr>
              <a:t>SAML, </a:t>
            </a:r>
            <a:r>
              <a:rPr sz="1900" spc="-10" dirty="0">
                <a:latin typeface="Calibri"/>
                <a:cs typeface="Calibri"/>
              </a:rPr>
              <a:t>WS-Federation, </a:t>
            </a:r>
            <a:r>
              <a:rPr sz="1900" dirty="0">
                <a:latin typeface="Calibri"/>
                <a:cs typeface="Calibri"/>
              </a:rPr>
              <a:t>and </a:t>
            </a:r>
            <a:r>
              <a:rPr sz="1900" spc="-5" dirty="0">
                <a:latin typeface="Calibri"/>
                <a:cs typeface="Calibri"/>
              </a:rPr>
              <a:t>OpenID</a:t>
            </a:r>
            <a:r>
              <a:rPr sz="1900" spc="8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Connect/OAuth</a:t>
            </a:r>
            <a:endParaRPr sz="1900">
              <a:latin typeface="Calibri"/>
              <a:cs typeface="Calibri"/>
            </a:endParaRPr>
          </a:p>
          <a:p>
            <a:pPr marL="1178560" marR="406400" lvl="2" indent="-233679">
              <a:lnSpc>
                <a:spcPct val="80000"/>
              </a:lnSpc>
              <a:spcBef>
                <a:spcPts val="505"/>
              </a:spcBef>
              <a:buFont typeface="Arial"/>
              <a:buChar char="•"/>
              <a:tabLst>
                <a:tab pos="1177925" algn="l"/>
                <a:tab pos="1179195" algn="l"/>
              </a:tabLst>
            </a:pPr>
            <a:r>
              <a:rPr sz="1900" spc="-5" dirty="0">
                <a:latin typeface="Calibri"/>
                <a:cs typeface="Calibri"/>
              </a:rPr>
              <a:t>Built-in GPO-based management capabilities </a:t>
            </a:r>
            <a:r>
              <a:rPr sz="1900" spc="-10" dirty="0">
                <a:latin typeface="Calibri"/>
                <a:cs typeface="Calibri"/>
              </a:rPr>
              <a:t>vs. </a:t>
            </a:r>
            <a:r>
              <a:rPr sz="1900" spc="-15" dirty="0">
                <a:latin typeface="Calibri"/>
                <a:cs typeface="Calibri"/>
              </a:rPr>
              <a:t>integration </a:t>
            </a:r>
            <a:r>
              <a:rPr sz="1900" spc="-5" dirty="0">
                <a:latin typeface="Calibri"/>
                <a:cs typeface="Calibri"/>
              </a:rPr>
              <a:t>with management </a:t>
            </a:r>
            <a:r>
              <a:rPr sz="1900" spc="-15" dirty="0">
                <a:latin typeface="Calibri"/>
                <a:cs typeface="Calibri"/>
              </a:rPr>
              <a:t>products </a:t>
            </a:r>
            <a:r>
              <a:rPr sz="1900" spc="-10" dirty="0">
                <a:latin typeface="Calibri"/>
                <a:cs typeface="Calibri"/>
              </a:rPr>
              <a:t>such </a:t>
            </a:r>
            <a:r>
              <a:rPr sz="1900" spc="-5" dirty="0">
                <a:latin typeface="Calibri"/>
                <a:cs typeface="Calibri"/>
              </a:rPr>
              <a:t>as  Intune</a:t>
            </a:r>
            <a:endParaRPr sz="1900">
              <a:latin typeface="Calibri"/>
              <a:cs typeface="Calibri"/>
            </a:endParaRPr>
          </a:p>
          <a:p>
            <a:pPr marL="1178560" lvl="2" indent="-233679">
              <a:lnSpc>
                <a:spcPct val="100000"/>
              </a:lnSpc>
              <a:spcBef>
                <a:spcPts val="50"/>
              </a:spcBef>
              <a:buFont typeface="Arial"/>
              <a:buChar char="•"/>
              <a:tabLst>
                <a:tab pos="1177925" algn="l"/>
                <a:tab pos="1179195" algn="l"/>
              </a:tabLst>
            </a:pPr>
            <a:r>
              <a:rPr sz="1900" spc="-5" dirty="0">
                <a:latin typeface="Calibri"/>
                <a:cs typeface="Calibri"/>
              </a:rPr>
              <a:t>Domains and </a:t>
            </a:r>
            <a:r>
              <a:rPr sz="1900" spc="-20" dirty="0">
                <a:latin typeface="Calibri"/>
                <a:cs typeface="Calibri"/>
              </a:rPr>
              <a:t>forests </a:t>
            </a:r>
            <a:r>
              <a:rPr sz="1900" spc="-10" dirty="0">
                <a:latin typeface="Calibri"/>
                <a:cs typeface="Calibri"/>
              </a:rPr>
              <a:t>trusts </a:t>
            </a:r>
            <a:r>
              <a:rPr sz="1900" spc="-15" dirty="0">
                <a:latin typeface="Calibri"/>
                <a:cs typeface="Calibri"/>
              </a:rPr>
              <a:t>vs.</a:t>
            </a:r>
            <a:r>
              <a:rPr sz="1900" spc="40" dirty="0">
                <a:latin typeface="Calibri"/>
                <a:cs typeface="Calibri"/>
              </a:rPr>
              <a:t> </a:t>
            </a:r>
            <a:r>
              <a:rPr sz="1900" spc="-15" dirty="0">
                <a:latin typeface="Calibri"/>
                <a:cs typeface="Calibri"/>
              </a:rPr>
              <a:t>federation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60603" y="391159"/>
            <a:ext cx="6840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0" dirty="0">
                <a:solidFill>
                  <a:srgbClr val="0078D3"/>
                </a:solidFill>
                <a:latin typeface="Calibri Light"/>
                <a:cs typeface="Calibri Light"/>
              </a:rPr>
              <a:t>Azure </a:t>
            </a:r>
            <a:r>
              <a:rPr sz="4000" b="0" spc="-10" dirty="0">
                <a:solidFill>
                  <a:srgbClr val="0078D3"/>
                </a:solidFill>
                <a:latin typeface="Calibri Light"/>
                <a:cs typeface="Calibri Light"/>
              </a:rPr>
              <a:t>Active </a:t>
            </a:r>
            <a:r>
              <a:rPr sz="4000" b="0" spc="-15" dirty="0">
                <a:solidFill>
                  <a:srgbClr val="0078D3"/>
                </a:solidFill>
                <a:latin typeface="Calibri Light"/>
                <a:cs typeface="Calibri Light"/>
              </a:rPr>
              <a:t>Directory </a:t>
            </a:r>
            <a:r>
              <a:rPr sz="4000" b="0" spc="-20" dirty="0">
                <a:solidFill>
                  <a:srgbClr val="0078D3"/>
                </a:solidFill>
                <a:latin typeface="Calibri Light"/>
                <a:cs typeface="Calibri Light"/>
              </a:rPr>
              <a:t>(Azure</a:t>
            </a:r>
            <a:r>
              <a:rPr sz="4000" b="0" spc="-25" dirty="0">
                <a:solidFill>
                  <a:srgbClr val="0078D3"/>
                </a:solidFill>
                <a:latin typeface="Calibri Light"/>
                <a:cs typeface="Calibri Light"/>
              </a:rPr>
              <a:t> </a:t>
            </a:r>
            <a:r>
              <a:rPr sz="4000" b="0" spc="-10" dirty="0">
                <a:solidFill>
                  <a:srgbClr val="0078D3"/>
                </a:solidFill>
                <a:latin typeface="Calibri Light"/>
                <a:cs typeface="Calibri Light"/>
              </a:rPr>
              <a:t>AD)</a:t>
            </a:r>
            <a:endParaRPr sz="40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435840" cy="6995159"/>
          </a:xfrm>
          <a:custGeom>
            <a:avLst/>
            <a:gdLst/>
            <a:ahLst/>
            <a:cxnLst/>
            <a:rect l="l" t="t" r="r" b="b"/>
            <a:pathLst>
              <a:path w="12435840" h="6995159">
                <a:moveTo>
                  <a:pt x="0" y="6995159"/>
                </a:moveTo>
                <a:lnTo>
                  <a:pt x="12435840" y="6995159"/>
                </a:lnTo>
                <a:lnTo>
                  <a:pt x="12435840" y="0"/>
                </a:lnTo>
                <a:lnTo>
                  <a:pt x="0" y="0"/>
                </a:lnTo>
                <a:lnTo>
                  <a:pt x="0" y="69951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87024" y="521867"/>
            <a:ext cx="415648" cy="1177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2758" y="513307"/>
            <a:ext cx="658495" cy="126364"/>
          </a:xfrm>
          <a:custGeom>
            <a:avLst/>
            <a:gdLst/>
            <a:ahLst/>
            <a:cxnLst/>
            <a:rect l="l" t="t" r="r" b="b"/>
            <a:pathLst>
              <a:path w="658494" h="126365">
                <a:moveTo>
                  <a:pt x="29074" y="8559"/>
                </a:moveTo>
                <a:lnTo>
                  <a:pt x="0" y="8559"/>
                </a:lnTo>
                <a:lnTo>
                  <a:pt x="0" y="124336"/>
                </a:lnTo>
                <a:lnTo>
                  <a:pt x="18709" y="124336"/>
                </a:lnTo>
                <a:lnTo>
                  <a:pt x="18709" y="33476"/>
                </a:lnTo>
                <a:lnTo>
                  <a:pt x="38764" y="33476"/>
                </a:lnTo>
                <a:lnTo>
                  <a:pt x="29074" y="8559"/>
                </a:lnTo>
                <a:close/>
              </a:path>
              <a:path w="658494" h="126365">
                <a:moveTo>
                  <a:pt x="38764" y="33476"/>
                </a:moveTo>
                <a:lnTo>
                  <a:pt x="18963" y="33476"/>
                </a:lnTo>
                <a:lnTo>
                  <a:pt x="55876" y="124336"/>
                </a:lnTo>
                <a:lnTo>
                  <a:pt x="69276" y="124336"/>
                </a:lnTo>
                <a:lnTo>
                  <a:pt x="81194" y="94384"/>
                </a:lnTo>
                <a:lnTo>
                  <a:pt x="62449" y="94384"/>
                </a:lnTo>
                <a:lnTo>
                  <a:pt x="38764" y="33476"/>
                </a:lnTo>
                <a:close/>
              </a:path>
              <a:path w="658494" h="126365">
                <a:moveTo>
                  <a:pt x="126162" y="33476"/>
                </a:moveTo>
                <a:lnTo>
                  <a:pt x="105936" y="33476"/>
                </a:lnTo>
                <a:lnTo>
                  <a:pt x="105936" y="124336"/>
                </a:lnTo>
                <a:lnTo>
                  <a:pt x="126162" y="124336"/>
                </a:lnTo>
                <a:lnTo>
                  <a:pt x="126162" y="33476"/>
                </a:lnTo>
                <a:close/>
              </a:path>
              <a:path w="658494" h="126365">
                <a:moveTo>
                  <a:pt x="126162" y="8559"/>
                </a:moveTo>
                <a:lnTo>
                  <a:pt x="98350" y="8559"/>
                </a:lnTo>
                <a:lnTo>
                  <a:pt x="62956" y="94384"/>
                </a:lnTo>
                <a:lnTo>
                  <a:pt x="81194" y="94384"/>
                </a:lnTo>
                <a:lnTo>
                  <a:pt x="105430" y="33476"/>
                </a:lnTo>
                <a:lnTo>
                  <a:pt x="126162" y="33476"/>
                </a:lnTo>
                <a:lnTo>
                  <a:pt x="126162" y="8559"/>
                </a:lnTo>
                <a:close/>
              </a:path>
              <a:path w="658494" h="126365">
                <a:moveTo>
                  <a:pt x="158525" y="5790"/>
                </a:moveTo>
                <a:lnTo>
                  <a:pt x="151698" y="5790"/>
                </a:lnTo>
                <a:lnTo>
                  <a:pt x="148917" y="7047"/>
                </a:lnTo>
                <a:lnTo>
                  <a:pt x="144112" y="11325"/>
                </a:lnTo>
                <a:lnTo>
                  <a:pt x="143100" y="14094"/>
                </a:lnTo>
                <a:lnTo>
                  <a:pt x="143100" y="20386"/>
                </a:lnTo>
                <a:lnTo>
                  <a:pt x="144112" y="23155"/>
                </a:lnTo>
                <a:lnTo>
                  <a:pt x="146388" y="25168"/>
                </a:lnTo>
                <a:lnTo>
                  <a:pt x="148663" y="27434"/>
                </a:lnTo>
                <a:lnTo>
                  <a:pt x="151698" y="28442"/>
                </a:lnTo>
                <a:lnTo>
                  <a:pt x="158271" y="28442"/>
                </a:lnTo>
                <a:lnTo>
                  <a:pt x="161050" y="27434"/>
                </a:lnTo>
                <a:lnTo>
                  <a:pt x="165854" y="23155"/>
                </a:lnTo>
                <a:lnTo>
                  <a:pt x="166867" y="20386"/>
                </a:lnTo>
                <a:lnTo>
                  <a:pt x="166867" y="14094"/>
                </a:lnTo>
                <a:lnTo>
                  <a:pt x="165854" y="11577"/>
                </a:lnTo>
                <a:lnTo>
                  <a:pt x="161304" y="7047"/>
                </a:lnTo>
                <a:lnTo>
                  <a:pt x="158525" y="5790"/>
                </a:lnTo>
                <a:close/>
              </a:path>
              <a:path w="658494" h="126365">
                <a:moveTo>
                  <a:pt x="164592" y="41277"/>
                </a:moveTo>
                <a:lnTo>
                  <a:pt x="145122" y="41277"/>
                </a:lnTo>
                <a:lnTo>
                  <a:pt x="145122" y="124336"/>
                </a:lnTo>
                <a:lnTo>
                  <a:pt x="164592" y="124336"/>
                </a:lnTo>
                <a:lnTo>
                  <a:pt x="164592" y="41277"/>
                </a:lnTo>
                <a:close/>
              </a:path>
              <a:path w="658494" h="126365">
                <a:moveTo>
                  <a:pt x="227292" y="39264"/>
                </a:moveTo>
                <a:lnTo>
                  <a:pt x="190128" y="52099"/>
                </a:lnTo>
                <a:lnTo>
                  <a:pt x="178497" y="85323"/>
                </a:lnTo>
                <a:lnTo>
                  <a:pt x="179208" y="93853"/>
                </a:lnTo>
                <a:lnTo>
                  <a:pt x="203211" y="123485"/>
                </a:lnTo>
                <a:lnTo>
                  <a:pt x="224763" y="126349"/>
                </a:lnTo>
                <a:lnTo>
                  <a:pt x="229064" y="126097"/>
                </a:lnTo>
                <a:lnTo>
                  <a:pt x="237153" y="124084"/>
                </a:lnTo>
                <a:lnTo>
                  <a:pt x="240691" y="122824"/>
                </a:lnTo>
                <a:lnTo>
                  <a:pt x="243726" y="121063"/>
                </a:lnTo>
                <a:lnTo>
                  <a:pt x="243726" y="110241"/>
                </a:lnTo>
                <a:lnTo>
                  <a:pt x="216421" y="110241"/>
                </a:lnTo>
                <a:lnTo>
                  <a:pt x="210354" y="107975"/>
                </a:lnTo>
                <a:lnTo>
                  <a:pt x="201252" y="98411"/>
                </a:lnTo>
                <a:lnTo>
                  <a:pt x="198723" y="91867"/>
                </a:lnTo>
                <a:lnTo>
                  <a:pt x="198723" y="75003"/>
                </a:lnTo>
                <a:lnTo>
                  <a:pt x="201252" y="68207"/>
                </a:lnTo>
                <a:lnTo>
                  <a:pt x="210860" y="58141"/>
                </a:lnTo>
                <a:lnTo>
                  <a:pt x="216927" y="55624"/>
                </a:lnTo>
                <a:lnTo>
                  <a:pt x="243726" y="55624"/>
                </a:lnTo>
                <a:lnTo>
                  <a:pt x="243726" y="43794"/>
                </a:lnTo>
                <a:lnTo>
                  <a:pt x="241451" y="42537"/>
                </a:lnTo>
                <a:lnTo>
                  <a:pt x="238669" y="41529"/>
                </a:lnTo>
                <a:lnTo>
                  <a:pt x="234877" y="40524"/>
                </a:lnTo>
                <a:lnTo>
                  <a:pt x="231086" y="39768"/>
                </a:lnTo>
                <a:lnTo>
                  <a:pt x="227292" y="39264"/>
                </a:lnTo>
                <a:close/>
              </a:path>
              <a:path w="658494" h="126365">
                <a:moveTo>
                  <a:pt x="243726" y="102941"/>
                </a:moveTo>
                <a:lnTo>
                  <a:pt x="237659" y="106967"/>
                </a:lnTo>
                <a:lnTo>
                  <a:pt x="230580" y="109485"/>
                </a:lnTo>
                <a:lnTo>
                  <a:pt x="227292" y="110241"/>
                </a:lnTo>
                <a:lnTo>
                  <a:pt x="243726" y="110241"/>
                </a:lnTo>
                <a:lnTo>
                  <a:pt x="243726" y="102941"/>
                </a:lnTo>
                <a:close/>
              </a:path>
              <a:path w="658494" h="126365">
                <a:moveTo>
                  <a:pt x="243726" y="55624"/>
                </a:moveTo>
                <a:lnTo>
                  <a:pt x="228051" y="55624"/>
                </a:lnTo>
                <a:lnTo>
                  <a:pt x="231339" y="56380"/>
                </a:lnTo>
                <a:lnTo>
                  <a:pt x="234371" y="57637"/>
                </a:lnTo>
                <a:lnTo>
                  <a:pt x="237659" y="58645"/>
                </a:lnTo>
                <a:lnTo>
                  <a:pt x="240691" y="60406"/>
                </a:lnTo>
                <a:lnTo>
                  <a:pt x="243726" y="62672"/>
                </a:lnTo>
                <a:lnTo>
                  <a:pt x="243726" y="55624"/>
                </a:lnTo>
                <a:close/>
              </a:path>
              <a:path w="658494" h="126365">
                <a:moveTo>
                  <a:pt x="278111" y="41277"/>
                </a:moveTo>
                <a:lnTo>
                  <a:pt x="258645" y="41277"/>
                </a:lnTo>
                <a:lnTo>
                  <a:pt x="258645" y="124336"/>
                </a:lnTo>
                <a:lnTo>
                  <a:pt x="278111" y="124336"/>
                </a:lnTo>
                <a:lnTo>
                  <a:pt x="278111" y="73998"/>
                </a:lnTo>
                <a:lnTo>
                  <a:pt x="279880" y="67955"/>
                </a:lnTo>
                <a:lnTo>
                  <a:pt x="283168" y="63677"/>
                </a:lnTo>
                <a:lnTo>
                  <a:pt x="286453" y="59650"/>
                </a:lnTo>
                <a:lnTo>
                  <a:pt x="290501" y="57637"/>
                </a:lnTo>
                <a:lnTo>
                  <a:pt x="307186" y="57637"/>
                </a:lnTo>
                <a:lnTo>
                  <a:pt x="307186" y="54364"/>
                </a:lnTo>
                <a:lnTo>
                  <a:pt x="278111" y="54364"/>
                </a:lnTo>
                <a:lnTo>
                  <a:pt x="278111" y="41277"/>
                </a:lnTo>
                <a:close/>
              </a:path>
              <a:path w="658494" h="126365">
                <a:moveTo>
                  <a:pt x="307186" y="57637"/>
                </a:moveTo>
                <a:lnTo>
                  <a:pt x="298337" y="57637"/>
                </a:lnTo>
                <a:lnTo>
                  <a:pt x="300612" y="58141"/>
                </a:lnTo>
                <a:lnTo>
                  <a:pt x="302635" y="58645"/>
                </a:lnTo>
                <a:lnTo>
                  <a:pt x="304657" y="59398"/>
                </a:lnTo>
                <a:lnTo>
                  <a:pt x="306176" y="60154"/>
                </a:lnTo>
                <a:lnTo>
                  <a:pt x="307186" y="60910"/>
                </a:lnTo>
                <a:lnTo>
                  <a:pt x="307186" y="57637"/>
                </a:lnTo>
                <a:close/>
              </a:path>
              <a:path w="658494" h="126365">
                <a:moveTo>
                  <a:pt x="302635" y="40020"/>
                </a:moveTo>
                <a:lnTo>
                  <a:pt x="294546" y="40020"/>
                </a:lnTo>
                <a:lnTo>
                  <a:pt x="290248" y="41277"/>
                </a:lnTo>
                <a:lnTo>
                  <a:pt x="286707" y="43794"/>
                </a:lnTo>
                <a:lnTo>
                  <a:pt x="282915" y="46311"/>
                </a:lnTo>
                <a:lnTo>
                  <a:pt x="280387" y="49834"/>
                </a:lnTo>
                <a:lnTo>
                  <a:pt x="278617" y="54364"/>
                </a:lnTo>
                <a:lnTo>
                  <a:pt x="307186" y="54364"/>
                </a:lnTo>
                <a:lnTo>
                  <a:pt x="307186" y="41025"/>
                </a:lnTo>
                <a:lnTo>
                  <a:pt x="305163" y="40524"/>
                </a:lnTo>
                <a:lnTo>
                  <a:pt x="302635" y="40020"/>
                </a:lnTo>
                <a:close/>
              </a:path>
              <a:path w="658494" h="126365">
                <a:moveTo>
                  <a:pt x="352442" y="39264"/>
                </a:moveTo>
                <a:lnTo>
                  <a:pt x="314704" y="57908"/>
                </a:lnTo>
                <a:lnTo>
                  <a:pt x="308198" y="84063"/>
                </a:lnTo>
                <a:lnTo>
                  <a:pt x="308909" y="93361"/>
                </a:lnTo>
                <a:lnTo>
                  <a:pt x="333006" y="123517"/>
                </a:lnTo>
                <a:lnTo>
                  <a:pt x="350419" y="126349"/>
                </a:lnTo>
                <a:lnTo>
                  <a:pt x="359948" y="125633"/>
                </a:lnTo>
                <a:lnTo>
                  <a:pt x="368434" y="123454"/>
                </a:lnTo>
                <a:lnTo>
                  <a:pt x="375877" y="119765"/>
                </a:lnTo>
                <a:lnTo>
                  <a:pt x="382276" y="114519"/>
                </a:lnTo>
                <a:lnTo>
                  <a:pt x="385638" y="110241"/>
                </a:lnTo>
                <a:lnTo>
                  <a:pt x="344099" y="110241"/>
                </a:lnTo>
                <a:lnTo>
                  <a:pt x="338536" y="107975"/>
                </a:lnTo>
                <a:lnTo>
                  <a:pt x="334491" y="103445"/>
                </a:lnTo>
                <a:lnTo>
                  <a:pt x="330700" y="98663"/>
                </a:lnTo>
                <a:lnTo>
                  <a:pt x="328677" y="92119"/>
                </a:lnTo>
                <a:lnTo>
                  <a:pt x="328754" y="74244"/>
                </a:lnTo>
                <a:lnTo>
                  <a:pt x="330700" y="67706"/>
                </a:lnTo>
                <a:lnTo>
                  <a:pt x="334744" y="62924"/>
                </a:lnTo>
                <a:lnTo>
                  <a:pt x="338536" y="58141"/>
                </a:lnTo>
                <a:lnTo>
                  <a:pt x="344099" y="55876"/>
                </a:lnTo>
                <a:lnTo>
                  <a:pt x="386718" y="55876"/>
                </a:lnTo>
                <a:lnTo>
                  <a:pt x="383035" y="51094"/>
                </a:lnTo>
                <a:lnTo>
                  <a:pt x="376975" y="45953"/>
                </a:lnTo>
                <a:lnTo>
                  <a:pt x="369825" y="42252"/>
                </a:lnTo>
                <a:lnTo>
                  <a:pt x="361631" y="40015"/>
                </a:lnTo>
                <a:lnTo>
                  <a:pt x="352442" y="39264"/>
                </a:lnTo>
                <a:close/>
              </a:path>
              <a:path w="658494" h="126365">
                <a:moveTo>
                  <a:pt x="386718" y="55876"/>
                </a:moveTo>
                <a:lnTo>
                  <a:pt x="358511" y="55876"/>
                </a:lnTo>
                <a:lnTo>
                  <a:pt x="363819" y="58141"/>
                </a:lnTo>
                <a:lnTo>
                  <a:pt x="367613" y="62672"/>
                </a:lnTo>
                <a:lnTo>
                  <a:pt x="371658" y="67202"/>
                </a:lnTo>
                <a:lnTo>
                  <a:pt x="373427" y="73998"/>
                </a:lnTo>
                <a:lnTo>
                  <a:pt x="373361" y="92119"/>
                </a:lnTo>
                <a:lnTo>
                  <a:pt x="371658" y="98663"/>
                </a:lnTo>
                <a:lnTo>
                  <a:pt x="367866" y="103445"/>
                </a:lnTo>
                <a:lnTo>
                  <a:pt x="364072" y="107975"/>
                </a:lnTo>
                <a:lnTo>
                  <a:pt x="358764" y="110241"/>
                </a:lnTo>
                <a:lnTo>
                  <a:pt x="385638" y="110241"/>
                </a:lnTo>
                <a:lnTo>
                  <a:pt x="387411" y="107975"/>
                </a:lnTo>
                <a:lnTo>
                  <a:pt x="391030" y="100487"/>
                </a:lnTo>
                <a:lnTo>
                  <a:pt x="393196" y="91867"/>
                </a:lnTo>
                <a:lnTo>
                  <a:pt x="393906" y="82302"/>
                </a:lnTo>
                <a:lnTo>
                  <a:pt x="393239" y="72967"/>
                </a:lnTo>
                <a:lnTo>
                  <a:pt x="391220" y="64622"/>
                </a:lnTo>
                <a:lnTo>
                  <a:pt x="387827" y="57315"/>
                </a:lnTo>
                <a:lnTo>
                  <a:pt x="386718" y="55876"/>
                </a:lnTo>
                <a:close/>
              </a:path>
              <a:path w="658494" h="126365">
                <a:moveTo>
                  <a:pt x="403261" y="102689"/>
                </a:moveTo>
                <a:lnTo>
                  <a:pt x="403261" y="122071"/>
                </a:lnTo>
                <a:lnTo>
                  <a:pt x="406296" y="123328"/>
                </a:lnTo>
                <a:lnTo>
                  <a:pt x="409834" y="124336"/>
                </a:lnTo>
                <a:lnTo>
                  <a:pt x="414132" y="125089"/>
                </a:lnTo>
                <a:lnTo>
                  <a:pt x="418177" y="126097"/>
                </a:lnTo>
                <a:lnTo>
                  <a:pt x="421971" y="126349"/>
                </a:lnTo>
                <a:lnTo>
                  <a:pt x="425509" y="126349"/>
                </a:lnTo>
                <a:lnTo>
                  <a:pt x="432862" y="125920"/>
                </a:lnTo>
                <a:lnTo>
                  <a:pt x="457922" y="110745"/>
                </a:lnTo>
                <a:lnTo>
                  <a:pt x="422727" y="110745"/>
                </a:lnTo>
                <a:lnTo>
                  <a:pt x="418936" y="110241"/>
                </a:lnTo>
                <a:lnTo>
                  <a:pt x="410847" y="107219"/>
                </a:lnTo>
                <a:lnTo>
                  <a:pt x="406799" y="105206"/>
                </a:lnTo>
                <a:lnTo>
                  <a:pt x="403261" y="102689"/>
                </a:lnTo>
                <a:close/>
              </a:path>
              <a:path w="658494" h="126365">
                <a:moveTo>
                  <a:pt x="438405" y="39264"/>
                </a:moveTo>
                <a:lnTo>
                  <a:pt x="426015" y="39264"/>
                </a:lnTo>
                <a:lnTo>
                  <a:pt x="418177" y="41529"/>
                </a:lnTo>
                <a:lnTo>
                  <a:pt x="412363" y="46563"/>
                </a:lnTo>
                <a:lnTo>
                  <a:pt x="406296" y="51346"/>
                </a:lnTo>
                <a:lnTo>
                  <a:pt x="403388" y="57133"/>
                </a:lnTo>
                <a:lnTo>
                  <a:pt x="403261" y="70724"/>
                </a:lnTo>
                <a:lnTo>
                  <a:pt x="404777" y="75507"/>
                </a:lnTo>
                <a:lnTo>
                  <a:pt x="410847" y="83058"/>
                </a:lnTo>
                <a:lnTo>
                  <a:pt x="416154" y="86581"/>
                </a:lnTo>
                <a:lnTo>
                  <a:pt x="423234" y="89602"/>
                </a:lnTo>
                <a:lnTo>
                  <a:pt x="429554" y="91867"/>
                </a:lnTo>
                <a:lnTo>
                  <a:pt x="433601" y="94132"/>
                </a:lnTo>
                <a:lnTo>
                  <a:pt x="435877" y="95894"/>
                </a:lnTo>
                <a:lnTo>
                  <a:pt x="437899" y="97907"/>
                </a:lnTo>
                <a:lnTo>
                  <a:pt x="439162" y="100172"/>
                </a:lnTo>
                <a:lnTo>
                  <a:pt x="439162" y="105710"/>
                </a:lnTo>
                <a:lnTo>
                  <a:pt x="438152" y="107723"/>
                </a:lnTo>
                <a:lnTo>
                  <a:pt x="435877" y="108981"/>
                </a:lnTo>
                <a:lnTo>
                  <a:pt x="433854" y="110241"/>
                </a:lnTo>
                <a:lnTo>
                  <a:pt x="430566" y="110745"/>
                </a:lnTo>
                <a:lnTo>
                  <a:pt x="457922" y="110745"/>
                </a:lnTo>
                <a:lnTo>
                  <a:pt x="459135" y="108228"/>
                </a:lnTo>
                <a:lnTo>
                  <a:pt x="437899" y="75759"/>
                </a:lnTo>
                <a:lnTo>
                  <a:pt x="431579" y="73242"/>
                </a:lnTo>
                <a:lnTo>
                  <a:pt x="427785" y="71228"/>
                </a:lnTo>
                <a:lnTo>
                  <a:pt x="424246" y="68207"/>
                </a:lnTo>
                <a:lnTo>
                  <a:pt x="423234" y="65942"/>
                </a:lnTo>
                <a:lnTo>
                  <a:pt x="423234" y="60658"/>
                </a:lnTo>
                <a:lnTo>
                  <a:pt x="424246" y="58645"/>
                </a:lnTo>
                <a:lnTo>
                  <a:pt x="426269" y="57133"/>
                </a:lnTo>
                <a:lnTo>
                  <a:pt x="428544" y="55624"/>
                </a:lnTo>
                <a:lnTo>
                  <a:pt x="431326" y="54868"/>
                </a:lnTo>
                <a:lnTo>
                  <a:pt x="454584" y="54868"/>
                </a:lnTo>
                <a:lnTo>
                  <a:pt x="454584" y="42789"/>
                </a:lnTo>
                <a:lnTo>
                  <a:pt x="452058" y="41781"/>
                </a:lnTo>
                <a:lnTo>
                  <a:pt x="449023" y="40773"/>
                </a:lnTo>
                <a:lnTo>
                  <a:pt x="445482" y="40272"/>
                </a:lnTo>
                <a:lnTo>
                  <a:pt x="441691" y="39516"/>
                </a:lnTo>
                <a:lnTo>
                  <a:pt x="438405" y="39264"/>
                </a:lnTo>
                <a:close/>
              </a:path>
              <a:path w="658494" h="126365">
                <a:moveTo>
                  <a:pt x="454584" y="54868"/>
                </a:moveTo>
                <a:lnTo>
                  <a:pt x="438405" y="54868"/>
                </a:lnTo>
                <a:lnTo>
                  <a:pt x="441944" y="55624"/>
                </a:lnTo>
                <a:lnTo>
                  <a:pt x="445482" y="56881"/>
                </a:lnTo>
                <a:lnTo>
                  <a:pt x="448770" y="58141"/>
                </a:lnTo>
                <a:lnTo>
                  <a:pt x="451805" y="59650"/>
                </a:lnTo>
                <a:lnTo>
                  <a:pt x="454584" y="61160"/>
                </a:lnTo>
                <a:lnTo>
                  <a:pt x="454584" y="54868"/>
                </a:lnTo>
                <a:close/>
              </a:path>
              <a:path w="658494" h="126365">
                <a:moveTo>
                  <a:pt x="511723" y="39264"/>
                </a:moveTo>
                <a:lnTo>
                  <a:pt x="474093" y="57908"/>
                </a:lnTo>
                <a:lnTo>
                  <a:pt x="467480" y="84064"/>
                </a:lnTo>
                <a:lnTo>
                  <a:pt x="468191" y="93361"/>
                </a:lnTo>
                <a:lnTo>
                  <a:pt x="492288" y="123517"/>
                </a:lnTo>
                <a:lnTo>
                  <a:pt x="509701" y="126349"/>
                </a:lnTo>
                <a:lnTo>
                  <a:pt x="519230" y="125633"/>
                </a:lnTo>
                <a:lnTo>
                  <a:pt x="527715" y="123454"/>
                </a:lnTo>
                <a:lnTo>
                  <a:pt x="535158" y="119765"/>
                </a:lnTo>
                <a:lnTo>
                  <a:pt x="541557" y="114519"/>
                </a:lnTo>
                <a:lnTo>
                  <a:pt x="544919" y="110241"/>
                </a:lnTo>
                <a:lnTo>
                  <a:pt x="503634" y="110241"/>
                </a:lnTo>
                <a:lnTo>
                  <a:pt x="497817" y="107976"/>
                </a:lnTo>
                <a:lnTo>
                  <a:pt x="494026" y="103445"/>
                </a:lnTo>
                <a:lnTo>
                  <a:pt x="489981" y="98663"/>
                </a:lnTo>
                <a:lnTo>
                  <a:pt x="487959" y="92119"/>
                </a:lnTo>
                <a:lnTo>
                  <a:pt x="488036" y="74244"/>
                </a:lnTo>
                <a:lnTo>
                  <a:pt x="489981" y="67706"/>
                </a:lnTo>
                <a:lnTo>
                  <a:pt x="494026" y="62924"/>
                </a:lnTo>
                <a:lnTo>
                  <a:pt x="497817" y="58141"/>
                </a:lnTo>
                <a:lnTo>
                  <a:pt x="503634" y="55876"/>
                </a:lnTo>
                <a:lnTo>
                  <a:pt x="546000" y="55876"/>
                </a:lnTo>
                <a:lnTo>
                  <a:pt x="542317" y="51094"/>
                </a:lnTo>
                <a:lnTo>
                  <a:pt x="536292" y="45953"/>
                </a:lnTo>
                <a:lnTo>
                  <a:pt x="529201" y="42252"/>
                </a:lnTo>
                <a:lnTo>
                  <a:pt x="521020" y="40015"/>
                </a:lnTo>
                <a:lnTo>
                  <a:pt x="511723" y="39264"/>
                </a:lnTo>
                <a:close/>
              </a:path>
              <a:path w="658494" h="126365">
                <a:moveTo>
                  <a:pt x="546000" y="55876"/>
                </a:moveTo>
                <a:lnTo>
                  <a:pt x="517793" y="55876"/>
                </a:lnTo>
                <a:lnTo>
                  <a:pt x="523101" y="58141"/>
                </a:lnTo>
                <a:lnTo>
                  <a:pt x="527148" y="62672"/>
                </a:lnTo>
                <a:lnTo>
                  <a:pt x="530939" y="67202"/>
                </a:lnTo>
                <a:lnTo>
                  <a:pt x="532709" y="73998"/>
                </a:lnTo>
                <a:lnTo>
                  <a:pt x="532643" y="92119"/>
                </a:lnTo>
                <a:lnTo>
                  <a:pt x="530939" y="98663"/>
                </a:lnTo>
                <a:lnTo>
                  <a:pt x="527148" y="103445"/>
                </a:lnTo>
                <a:lnTo>
                  <a:pt x="523607" y="107976"/>
                </a:lnTo>
                <a:lnTo>
                  <a:pt x="518046" y="110241"/>
                </a:lnTo>
                <a:lnTo>
                  <a:pt x="544919" y="110241"/>
                </a:lnTo>
                <a:lnTo>
                  <a:pt x="546693" y="107976"/>
                </a:lnTo>
                <a:lnTo>
                  <a:pt x="550312" y="100487"/>
                </a:lnTo>
                <a:lnTo>
                  <a:pt x="552478" y="91867"/>
                </a:lnTo>
                <a:lnTo>
                  <a:pt x="553188" y="82302"/>
                </a:lnTo>
                <a:lnTo>
                  <a:pt x="552520" y="72967"/>
                </a:lnTo>
                <a:lnTo>
                  <a:pt x="550502" y="64622"/>
                </a:lnTo>
                <a:lnTo>
                  <a:pt x="547109" y="57316"/>
                </a:lnTo>
                <a:lnTo>
                  <a:pt x="546000" y="55876"/>
                </a:lnTo>
                <a:close/>
              </a:path>
              <a:path w="658494" h="126365">
                <a:moveTo>
                  <a:pt x="638392" y="57385"/>
                </a:moveTo>
                <a:lnTo>
                  <a:pt x="618416" y="57385"/>
                </a:lnTo>
                <a:lnTo>
                  <a:pt x="618504" y="109233"/>
                </a:lnTo>
                <a:lnTo>
                  <a:pt x="620692" y="115524"/>
                </a:lnTo>
                <a:lnTo>
                  <a:pt x="624739" y="119806"/>
                </a:lnTo>
                <a:lnTo>
                  <a:pt x="628784" y="124336"/>
                </a:lnTo>
                <a:lnTo>
                  <a:pt x="635104" y="126349"/>
                </a:lnTo>
                <a:lnTo>
                  <a:pt x="646228" y="126349"/>
                </a:lnTo>
                <a:lnTo>
                  <a:pt x="649010" y="126097"/>
                </a:lnTo>
                <a:lnTo>
                  <a:pt x="652045" y="125593"/>
                </a:lnTo>
                <a:lnTo>
                  <a:pt x="654824" y="125089"/>
                </a:lnTo>
                <a:lnTo>
                  <a:pt x="656849" y="124336"/>
                </a:lnTo>
                <a:lnTo>
                  <a:pt x="658112" y="123580"/>
                </a:lnTo>
                <a:lnTo>
                  <a:pt x="658112" y="110241"/>
                </a:lnTo>
                <a:lnTo>
                  <a:pt x="645975" y="110241"/>
                </a:lnTo>
                <a:lnTo>
                  <a:pt x="642943" y="109233"/>
                </a:lnTo>
                <a:lnTo>
                  <a:pt x="641171" y="106968"/>
                </a:lnTo>
                <a:lnTo>
                  <a:pt x="639149" y="104954"/>
                </a:lnTo>
                <a:lnTo>
                  <a:pt x="638392" y="101432"/>
                </a:lnTo>
                <a:lnTo>
                  <a:pt x="638392" y="57385"/>
                </a:lnTo>
                <a:close/>
              </a:path>
              <a:path w="658494" h="126365">
                <a:moveTo>
                  <a:pt x="589342" y="57385"/>
                </a:moveTo>
                <a:lnTo>
                  <a:pt x="569369" y="57385"/>
                </a:lnTo>
                <a:lnTo>
                  <a:pt x="569369" y="124336"/>
                </a:lnTo>
                <a:lnTo>
                  <a:pt x="589342" y="124336"/>
                </a:lnTo>
                <a:lnTo>
                  <a:pt x="589342" y="57385"/>
                </a:lnTo>
                <a:close/>
              </a:path>
              <a:path w="658494" h="126365">
                <a:moveTo>
                  <a:pt x="658112" y="107472"/>
                </a:moveTo>
                <a:lnTo>
                  <a:pt x="651032" y="110241"/>
                </a:lnTo>
                <a:lnTo>
                  <a:pt x="658112" y="110241"/>
                </a:lnTo>
                <a:lnTo>
                  <a:pt x="658112" y="107472"/>
                </a:lnTo>
                <a:close/>
              </a:path>
              <a:path w="658494" h="126365">
                <a:moveTo>
                  <a:pt x="658112" y="41277"/>
                </a:moveTo>
                <a:lnTo>
                  <a:pt x="555463" y="41277"/>
                </a:lnTo>
                <a:lnTo>
                  <a:pt x="555463" y="57385"/>
                </a:lnTo>
                <a:lnTo>
                  <a:pt x="658112" y="57385"/>
                </a:lnTo>
                <a:lnTo>
                  <a:pt x="658112" y="41277"/>
                </a:lnTo>
                <a:close/>
              </a:path>
              <a:path w="658494" h="126365">
                <a:moveTo>
                  <a:pt x="604513" y="0"/>
                </a:moveTo>
                <a:lnTo>
                  <a:pt x="590861" y="0"/>
                </a:lnTo>
                <a:lnTo>
                  <a:pt x="583528" y="2769"/>
                </a:lnTo>
                <a:lnTo>
                  <a:pt x="577965" y="8307"/>
                </a:lnTo>
                <a:lnTo>
                  <a:pt x="572151" y="13843"/>
                </a:lnTo>
                <a:lnTo>
                  <a:pt x="569369" y="20890"/>
                </a:lnTo>
                <a:lnTo>
                  <a:pt x="569369" y="41277"/>
                </a:lnTo>
                <a:lnTo>
                  <a:pt x="589342" y="41277"/>
                </a:lnTo>
                <a:lnTo>
                  <a:pt x="589342" y="26177"/>
                </a:lnTo>
                <a:lnTo>
                  <a:pt x="590354" y="22402"/>
                </a:lnTo>
                <a:lnTo>
                  <a:pt x="594905" y="17368"/>
                </a:lnTo>
                <a:lnTo>
                  <a:pt x="597937" y="16108"/>
                </a:lnTo>
                <a:lnTo>
                  <a:pt x="611087" y="16108"/>
                </a:lnTo>
                <a:lnTo>
                  <a:pt x="611087" y="1260"/>
                </a:lnTo>
                <a:lnTo>
                  <a:pt x="609821" y="756"/>
                </a:lnTo>
                <a:lnTo>
                  <a:pt x="604513" y="0"/>
                </a:lnTo>
                <a:close/>
              </a:path>
              <a:path w="658494" h="126365">
                <a:moveTo>
                  <a:pt x="638392" y="16612"/>
                </a:moveTo>
                <a:lnTo>
                  <a:pt x="618416" y="22651"/>
                </a:lnTo>
                <a:lnTo>
                  <a:pt x="618416" y="41277"/>
                </a:lnTo>
                <a:lnTo>
                  <a:pt x="638392" y="41277"/>
                </a:lnTo>
                <a:lnTo>
                  <a:pt x="638392" y="16612"/>
                </a:lnTo>
                <a:close/>
              </a:path>
              <a:path w="658494" h="126365">
                <a:moveTo>
                  <a:pt x="611087" y="16108"/>
                </a:moveTo>
                <a:lnTo>
                  <a:pt x="604260" y="16108"/>
                </a:lnTo>
                <a:lnTo>
                  <a:pt x="606029" y="16360"/>
                </a:lnTo>
                <a:lnTo>
                  <a:pt x="607799" y="16864"/>
                </a:lnTo>
                <a:lnTo>
                  <a:pt x="609315" y="17368"/>
                </a:lnTo>
                <a:lnTo>
                  <a:pt x="610580" y="17872"/>
                </a:lnTo>
                <a:lnTo>
                  <a:pt x="611087" y="18373"/>
                </a:lnTo>
                <a:lnTo>
                  <a:pt x="611087" y="161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0436" y="483106"/>
            <a:ext cx="194169" cy="1932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3047" y="3953078"/>
            <a:ext cx="979233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spc="-40" dirty="0">
                <a:latin typeface="Calibri Light"/>
                <a:cs typeface="Calibri Light"/>
              </a:rPr>
              <a:t>Design </a:t>
            </a:r>
            <a:r>
              <a:rPr sz="4800" b="0" spc="-75" dirty="0">
                <a:latin typeface="Calibri Light"/>
                <a:cs typeface="Calibri Light"/>
              </a:rPr>
              <a:t>for </a:t>
            </a:r>
            <a:r>
              <a:rPr sz="4800" b="0" spc="-55" dirty="0">
                <a:latin typeface="Calibri Light"/>
                <a:cs typeface="Calibri Light"/>
              </a:rPr>
              <a:t>Identity </a:t>
            </a:r>
            <a:r>
              <a:rPr sz="4800" b="0" spc="-35" dirty="0">
                <a:latin typeface="Calibri Light"/>
                <a:cs typeface="Calibri Light"/>
              </a:rPr>
              <a:t>and </a:t>
            </a:r>
            <a:r>
              <a:rPr sz="4800" b="0" spc="-45" dirty="0">
                <a:latin typeface="Calibri Light"/>
                <a:cs typeface="Calibri Light"/>
              </a:rPr>
              <a:t>Security</a:t>
            </a:r>
            <a:r>
              <a:rPr sz="4800" b="0" spc="-355" dirty="0">
                <a:latin typeface="Calibri Light"/>
                <a:cs typeface="Calibri Light"/>
              </a:rPr>
              <a:t> </a:t>
            </a:r>
            <a:r>
              <a:rPr sz="4800" b="0" spc="-50" dirty="0">
                <a:latin typeface="Calibri Light"/>
                <a:cs typeface="Calibri Light"/>
              </a:rPr>
              <a:t>(20-25%)</a:t>
            </a:r>
            <a:endParaRPr sz="48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0123" y="1355529"/>
            <a:ext cx="10849610" cy="295148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5745" indent="-233045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6379" algn="l"/>
              </a:tabLst>
            </a:pPr>
            <a:r>
              <a:rPr sz="2850" spc="-20" dirty="0">
                <a:solidFill>
                  <a:srgbClr val="00AFEF"/>
                </a:solidFill>
                <a:latin typeface="Calibri"/>
                <a:cs typeface="Calibri"/>
              </a:rPr>
              <a:t>Integrates </a:t>
            </a:r>
            <a:r>
              <a:rPr sz="2850" dirty="0">
                <a:solidFill>
                  <a:srgbClr val="00AFEF"/>
                </a:solidFill>
                <a:latin typeface="Calibri"/>
                <a:cs typeface="Calibri"/>
              </a:rPr>
              <a:t>AD DS with </a:t>
            </a:r>
            <a:r>
              <a:rPr sz="2850" spc="-10" dirty="0">
                <a:solidFill>
                  <a:srgbClr val="00AFEF"/>
                </a:solidFill>
                <a:latin typeface="Calibri"/>
                <a:cs typeface="Calibri"/>
              </a:rPr>
              <a:t>Azure</a:t>
            </a:r>
            <a:r>
              <a:rPr sz="2850" spc="4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50" dirty="0">
                <a:solidFill>
                  <a:srgbClr val="00AFEF"/>
                </a:solidFill>
                <a:latin typeface="Calibri"/>
                <a:cs typeface="Calibri"/>
              </a:rPr>
              <a:t>AD:</a:t>
            </a:r>
            <a:endParaRPr sz="2850">
              <a:latin typeface="Calibri"/>
              <a:cs typeface="Calibri"/>
            </a:endParaRPr>
          </a:p>
          <a:p>
            <a:pPr marL="712470" marR="5080" lvl="1" indent="-233679">
              <a:lnSpc>
                <a:spcPts val="2650"/>
              </a:lnSpc>
              <a:spcBef>
                <a:spcPts val="560"/>
              </a:spcBef>
              <a:buFont typeface="Arial"/>
              <a:buChar char="•"/>
              <a:tabLst>
                <a:tab pos="713105" algn="l"/>
              </a:tabLst>
            </a:pPr>
            <a:r>
              <a:rPr sz="2450" spc="-10" dirty="0">
                <a:latin typeface="Calibri"/>
                <a:cs typeface="Calibri"/>
              </a:rPr>
              <a:t>Implements </a:t>
            </a:r>
            <a:r>
              <a:rPr sz="2450" dirty="0">
                <a:latin typeface="Calibri"/>
                <a:cs typeface="Calibri"/>
              </a:rPr>
              <a:t>a </a:t>
            </a:r>
            <a:r>
              <a:rPr sz="2450" spc="-10" dirty="0">
                <a:latin typeface="Calibri"/>
                <a:cs typeface="Calibri"/>
              </a:rPr>
              <a:t>common </a:t>
            </a:r>
            <a:r>
              <a:rPr sz="2450" spc="-5" dirty="0">
                <a:latin typeface="Calibri"/>
                <a:cs typeface="Calibri"/>
              </a:rPr>
              <a:t>identity </a:t>
            </a:r>
            <a:r>
              <a:rPr sz="2450" spc="-20" dirty="0">
                <a:latin typeface="Calibri"/>
                <a:cs typeface="Calibri"/>
              </a:rPr>
              <a:t>for </a:t>
            </a:r>
            <a:r>
              <a:rPr sz="2450" spc="-10" dirty="0">
                <a:latin typeface="Calibri"/>
                <a:cs typeface="Calibri"/>
              </a:rPr>
              <a:t>your </a:t>
            </a:r>
            <a:r>
              <a:rPr sz="2450" spc="-15" dirty="0">
                <a:latin typeface="Calibri"/>
                <a:cs typeface="Calibri"/>
              </a:rPr>
              <a:t>users </a:t>
            </a:r>
            <a:r>
              <a:rPr sz="2450" spc="-10" dirty="0">
                <a:latin typeface="Calibri"/>
                <a:cs typeface="Calibri"/>
              </a:rPr>
              <a:t>across Azure, Office </a:t>
            </a:r>
            <a:r>
              <a:rPr sz="2450" spc="-5" dirty="0">
                <a:latin typeface="Calibri"/>
                <a:cs typeface="Calibri"/>
              </a:rPr>
              <a:t>365, </a:t>
            </a:r>
            <a:r>
              <a:rPr sz="2450" dirty="0">
                <a:latin typeface="Calibri"/>
                <a:cs typeface="Calibri"/>
              </a:rPr>
              <a:t>and </a:t>
            </a:r>
            <a:r>
              <a:rPr sz="2450" spc="-5" dirty="0">
                <a:latin typeface="Calibri"/>
                <a:cs typeface="Calibri"/>
              </a:rPr>
              <a:t>SaaS  apps</a:t>
            </a:r>
            <a:endParaRPr sz="2450">
              <a:latin typeface="Calibri"/>
              <a:cs typeface="Calibri"/>
            </a:endParaRPr>
          </a:p>
          <a:p>
            <a:pPr marL="245745" indent="-233045">
              <a:lnSpc>
                <a:spcPct val="100000"/>
              </a:lnSpc>
              <a:spcBef>
                <a:spcPts val="595"/>
              </a:spcBef>
              <a:buFont typeface="Arial"/>
              <a:buChar char="•"/>
              <a:tabLst>
                <a:tab pos="246379" algn="l"/>
              </a:tabLst>
            </a:pPr>
            <a:r>
              <a:rPr sz="2850" spc="-10" dirty="0">
                <a:solidFill>
                  <a:srgbClr val="00AFEF"/>
                </a:solidFill>
                <a:latin typeface="Calibri"/>
                <a:cs typeface="Calibri"/>
              </a:rPr>
              <a:t>Provides </a:t>
            </a:r>
            <a:r>
              <a:rPr sz="2850" spc="-5" dirty="0">
                <a:solidFill>
                  <a:srgbClr val="00AFEF"/>
                </a:solidFill>
                <a:latin typeface="Calibri"/>
                <a:cs typeface="Calibri"/>
              </a:rPr>
              <a:t>support</a:t>
            </a:r>
            <a:r>
              <a:rPr sz="2850" spc="-20" dirty="0">
                <a:solidFill>
                  <a:srgbClr val="00AFEF"/>
                </a:solidFill>
                <a:latin typeface="Calibri"/>
                <a:cs typeface="Calibri"/>
              </a:rPr>
              <a:t> for:</a:t>
            </a:r>
            <a:endParaRPr sz="2850">
              <a:latin typeface="Calibri"/>
              <a:cs typeface="Calibri"/>
            </a:endParaRPr>
          </a:p>
          <a:p>
            <a:pPr marL="712470" lvl="1" indent="-233679">
              <a:lnSpc>
                <a:spcPct val="100000"/>
              </a:lnSpc>
              <a:spcBef>
                <a:spcPts val="235"/>
              </a:spcBef>
              <a:buFont typeface="Arial"/>
              <a:buChar char="•"/>
              <a:tabLst>
                <a:tab pos="713105" algn="l"/>
              </a:tabLst>
            </a:pPr>
            <a:r>
              <a:rPr sz="2450" b="1" spc="-15" dirty="0">
                <a:latin typeface="Calibri"/>
                <a:cs typeface="Calibri"/>
              </a:rPr>
              <a:t>Sync </a:t>
            </a:r>
            <a:r>
              <a:rPr sz="2450" b="1" spc="-5" dirty="0">
                <a:latin typeface="Calibri"/>
                <a:cs typeface="Calibri"/>
              </a:rPr>
              <a:t>Services: </a:t>
            </a:r>
            <a:r>
              <a:rPr sz="2450" spc="-20" dirty="0">
                <a:latin typeface="Calibri"/>
                <a:cs typeface="Calibri"/>
              </a:rPr>
              <a:t>synchronize </a:t>
            </a:r>
            <a:r>
              <a:rPr sz="2450" spc="-5" dirty="0">
                <a:latin typeface="Calibri"/>
                <a:cs typeface="Calibri"/>
              </a:rPr>
              <a:t>AD DS objects, such </a:t>
            </a:r>
            <a:r>
              <a:rPr sz="2450" dirty="0">
                <a:latin typeface="Calibri"/>
                <a:cs typeface="Calibri"/>
              </a:rPr>
              <a:t>as </a:t>
            </a:r>
            <a:r>
              <a:rPr sz="2450" spc="-15" dirty="0">
                <a:latin typeface="Calibri"/>
                <a:cs typeface="Calibri"/>
              </a:rPr>
              <a:t>users </a:t>
            </a:r>
            <a:r>
              <a:rPr sz="2450" spc="-5" dirty="0">
                <a:latin typeface="Calibri"/>
                <a:cs typeface="Calibri"/>
              </a:rPr>
              <a:t>and</a:t>
            </a:r>
            <a:r>
              <a:rPr sz="2450" spc="55" dirty="0">
                <a:latin typeface="Calibri"/>
                <a:cs typeface="Calibri"/>
              </a:rPr>
              <a:t> </a:t>
            </a:r>
            <a:r>
              <a:rPr sz="2450" spc="-15" dirty="0">
                <a:latin typeface="Calibri"/>
                <a:cs typeface="Calibri"/>
              </a:rPr>
              <a:t>groups.</a:t>
            </a:r>
            <a:endParaRPr sz="2450">
              <a:latin typeface="Calibri"/>
              <a:cs typeface="Calibri"/>
            </a:endParaRPr>
          </a:p>
          <a:p>
            <a:pPr marL="712470" lvl="1" indent="-233679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713105" algn="l"/>
              </a:tabLst>
            </a:pPr>
            <a:r>
              <a:rPr sz="2450" b="1" dirty="0">
                <a:latin typeface="Calibri"/>
                <a:cs typeface="Calibri"/>
              </a:rPr>
              <a:t>Health </a:t>
            </a:r>
            <a:r>
              <a:rPr sz="2450" b="1" spc="-5" dirty="0">
                <a:latin typeface="Calibri"/>
                <a:cs typeface="Calibri"/>
              </a:rPr>
              <a:t>Monitoring</a:t>
            </a:r>
            <a:r>
              <a:rPr sz="2450" spc="-5" dirty="0">
                <a:latin typeface="Calibri"/>
                <a:cs typeface="Calibri"/>
              </a:rPr>
              <a:t>: </a:t>
            </a:r>
            <a:r>
              <a:rPr sz="2450" spc="-25" dirty="0">
                <a:latin typeface="Calibri"/>
                <a:cs typeface="Calibri"/>
              </a:rPr>
              <a:t>offers </a:t>
            </a:r>
            <a:r>
              <a:rPr sz="2450" spc="-15" dirty="0">
                <a:latin typeface="Calibri"/>
                <a:cs typeface="Calibri"/>
              </a:rPr>
              <a:t>centralized</a:t>
            </a:r>
            <a:r>
              <a:rPr sz="2450" spc="-30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monitoring</a:t>
            </a:r>
            <a:endParaRPr sz="2450">
              <a:latin typeface="Calibri"/>
              <a:cs typeface="Calibri"/>
            </a:endParaRPr>
          </a:p>
          <a:p>
            <a:pPr marL="712470" lvl="1" indent="-233679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713105" algn="l"/>
              </a:tabLst>
            </a:pPr>
            <a:r>
              <a:rPr sz="2450" b="1" spc="-15" dirty="0">
                <a:latin typeface="Calibri"/>
                <a:cs typeface="Calibri"/>
              </a:rPr>
              <a:t>Federation: </a:t>
            </a:r>
            <a:r>
              <a:rPr sz="2450" spc="-5" dirty="0">
                <a:latin typeface="Calibri"/>
                <a:cs typeface="Calibri"/>
              </a:rPr>
              <a:t>simplifies </a:t>
            </a:r>
            <a:r>
              <a:rPr sz="2450" spc="-15" dirty="0">
                <a:latin typeface="Calibri"/>
                <a:cs typeface="Calibri"/>
              </a:rPr>
              <a:t>configuration </a:t>
            </a:r>
            <a:r>
              <a:rPr sz="2450" spc="-5" dirty="0">
                <a:latin typeface="Calibri"/>
                <a:cs typeface="Calibri"/>
              </a:rPr>
              <a:t>of AD</a:t>
            </a:r>
            <a:r>
              <a:rPr sz="2450" spc="-15" dirty="0">
                <a:latin typeface="Calibri"/>
                <a:cs typeface="Calibri"/>
              </a:rPr>
              <a:t> </a:t>
            </a:r>
            <a:r>
              <a:rPr sz="2450" spc="-20" dirty="0">
                <a:latin typeface="Calibri"/>
                <a:cs typeface="Calibri"/>
              </a:rPr>
              <a:t>FS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0123" y="407619"/>
            <a:ext cx="4165600" cy="709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500" b="0" spc="-25" dirty="0">
                <a:solidFill>
                  <a:srgbClr val="0078D3"/>
                </a:solidFill>
                <a:latin typeface="Calibri Light"/>
                <a:cs typeface="Calibri Light"/>
              </a:rPr>
              <a:t>Azure </a:t>
            </a:r>
            <a:r>
              <a:rPr sz="4500" b="0" spc="-10" dirty="0">
                <a:solidFill>
                  <a:srgbClr val="0078D3"/>
                </a:solidFill>
                <a:latin typeface="Calibri Light"/>
                <a:cs typeface="Calibri Light"/>
              </a:rPr>
              <a:t>AD</a:t>
            </a:r>
            <a:r>
              <a:rPr sz="4500" b="0" spc="-70" dirty="0">
                <a:solidFill>
                  <a:srgbClr val="0078D3"/>
                </a:solidFill>
                <a:latin typeface="Calibri Light"/>
                <a:cs typeface="Calibri Light"/>
              </a:rPr>
              <a:t> </a:t>
            </a:r>
            <a:r>
              <a:rPr sz="4500" b="0" spc="-10" dirty="0">
                <a:solidFill>
                  <a:srgbClr val="0078D3"/>
                </a:solidFill>
                <a:latin typeface="Calibri Light"/>
                <a:cs typeface="Calibri Light"/>
              </a:rPr>
              <a:t>Connect</a:t>
            </a:r>
            <a:endParaRPr sz="4500">
              <a:latin typeface="Calibri Light"/>
              <a:cs typeface="Calibr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33716" y="3604259"/>
            <a:ext cx="4526280" cy="32369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7781" y="1664393"/>
            <a:ext cx="8463280" cy="169672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5745" indent="-233045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6379" algn="l"/>
              </a:tabLst>
            </a:pPr>
            <a:r>
              <a:rPr sz="2850" spc="-5" dirty="0">
                <a:solidFill>
                  <a:srgbClr val="00AFEF"/>
                </a:solidFill>
                <a:latin typeface="Calibri"/>
                <a:cs typeface="Calibri"/>
              </a:rPr>
              <a:t>Forms-based</a:t>
            </a:r>
            <a:r>
              <a:rPr sz="2850" spc="-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50" spc="-5" dirty="0">
                <a:solidFill>
                  <a:srgbClr val="00AFEF"/>
                </a:solidFill>
                <a:latin typeface="Calibri"/>
                <a:cs typeface="Calibri"/>
              </a:rPr>
              <a:t>authentication:</a:t>
            </a:r>
            <a:endParaRPr sz="2850">
              <a:latin typeface="Calibri"/>
              <a:cs typeface="Calibri"/>
            </a:endParaRPr>
          </a:p>
          <a:p>
            <a:pPr marL="711835" lvl="1" indent="-233045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712470" algn="l"/>
              </a:tabLst>
            </a:pPr>
            <a:r>
              <a:rPr sz="2450" spc="-15" dirty="0">
                <a:latin typeface="Calibri"/>
                <a:cs typeface="Calibri"/>
              </a:rPr>
              <a:t>Requires </a:t>
            </a:r>
            <a:r>
              <a:rPr sz="2450" spc="-5" dirty="0">
                <a:latin typeface="Calibri"/>
                <a:cs typeface="Calibri"/>
              </a:rPr>
              <a:t>use of </a:t>
            </a:r>
            <a:r>
              <a:rPr sz="2450" dirty="0">
                <a:latin typeface="Calibri"/>
                <a:cs typeface="Calibri"/>
              </a:rPr>
              <a:t>a </a:t>
            </a:r>
            <a:r>
              <a:rPr sz="2450" spc="-15" dirty="0">
                <a:latin typeface="Calibri"/>
                <a:cs typeface="Calibri"/>
              </a:rPr>
              <a:t>browser</a:t>
            </a:r>
            <a:r>
              <a:rPr sz="2450" spc="-40" dirty="0">
                <a:latin typeface="Calibri"/>
                <a:cs typeface="Calibri"/>
              </a:rPr>
              <a:t> </a:t>
            </a:r>
            <a:r>
              <a:rPr sz="2450" spc="-5" dirty="0">
                <a:latin typeface="Calibri"/>
                <a:cs typeface="Calibri"/>
              </a:rPr>
              <a:t>client</a:t>
            </a:r>
            <a:endParaRPr sz="2450">
              <a:latin typeface="Calibri"/>
              <a:cs typeface="Calibri"/>
            </a:endParaRPr>
          </a:p>
          <a:p>
            <a:pPr marL="711835" lvl="1" indent="-233045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712470" algn="l"/>
              </a:tabLst>
            </a:pPr>
            <a:r>
              <a:rPr sz="2450" spc="-15" dirty="0">
                <a:latin typeface="Calibri"/>
                <a:cs typeface="Calibri"/>
              </a:rPr>
              <a:t>Requires </a:t>
            </a:r>
            <a:r>
              <a:rPr sz="2450" spc="-20" dirty="0">
                <a:latin typeface="Calibri"/>
                <a:cs typeface="Calibri"/>
              </a:rPr>
              <a:t>extra </a:t>
            </a:r>
            <a:r>
              <a:rPr sz="2450" spc="-10" dirty="0">
                <a:latin typeface="Calibri"/>
                <a:cs typeface="Calibri"/>
              </a:rPr>
              <a:t>measures </a:t>
            </a:r>
            <a:r>
              <a:rPr sz="2450" spc="-20" dirty="0">
                <a:latin typeface="Calibri"/>
                <a:cs typeface="Calibri"/>
              </a:rPr>
              <a:t>to prevent </a:t>
            </a:r>
            <a:r>
              <a:rPr sz="2450" spc="-10" dirty="0">
                <a:latin typeface="Calibri"/>
                <a:cs typeface="Calibri"/>
              </a:rPr>
              <a:t>cross-site request</a:t>
            </a:r>
            <a:r>
              <a:rPr sz="2450" spc="50" dirty="0">
                <a:latin typeface="Calibri"/>
                <a:cs typeface="Calibri"/>
              </a:rPr>
              <a:t> </a:t>
            </a:r>
            <a:r>
              <a:rPr sz="2450" spc="-20" dirty="0">
                <a:latin typeface="Calibri"/>
                <a:cs typeface="Calibri"/>
              </a:rPr>
              <a:t>forgery</a:t>
            </a:r>
            <a:endParaRPr sz="2450">
              <a:latin typeface="Calibri"/>
              <a:cs typeface="Calibri"/>
            </a:endParaRPr>
          </a:p>
          <a:p>
            <a:pPr marL="711835" lvl="1" indent="-233045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712470" algn="l"/>
              </a:tabLst>
            </a:pPr>
            <a:r>
              <a:rPr sz="2450" spc="-5" dirty="0">
                <a:latin typeface="Calibri"/>
                <a:cs typeface="Calibri"/>
              </a:rPr>
              <a:t>Sends user </a:t>
            </a:r>
            <a:r>
              <a:rPr sz="2450" spc="-10" dirty="0">
                <a:latin typeface="Calibri"/>
                <a:cs typeface="Calibri"/>
              </a:rPr>
              <a:t>credentials </a:t>
            </a:r>
            <a:r>
              <a:rPr sz="2450" spc="-5" dirty="0">
                <a:latin typeface="Calibri"/>
                <a:cs typeface="Calibri"/>
              </a:rPr>
              <a:t>in</a:t>
            </a:r>
            <a:r>
              <a:rPr sz="2450" spc="-20" dirty="0">
                <a:latin typeface="Calibri"/>
                <a:cs typeface="Calibri"/>
              </a:rPr>
              <a:t> </a:t>
            </a:r>
            <a:r>
              <a:rPr sz="2450" spc="-15" dirty="0">
                <a:latin typeface="Calibri"/>
                <a:cs typeface="Calibri"/>
              </a:rPr>
              <a:t>plaintext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7781" y="3900220"/>
            <a:ext cx="5361940" cy="209613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5745" indent="-233045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6379" algn="l"/>
              </a:tabLst>
            </a:pPr>
            <a:r>
              <a:rPr sz="2850" spc="-5" dirty="0">
                <a:solidFill>
                  <a:srgbClr val="00AFEF"/>
                </a:solidFill>
                <a:latin typeface="Calibri"/>
                <a:cs typeface="Calibri"/>
              </a:rPr>
              <a:t>Windows-based</a:t>
            </a:r>
            <a:r>
              <a:rPr sz="2850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50" spc="-5" dirty="0">
                <a:solidFill>
                  <a:srgbClr val="00AFEF"/>
                </a:solidFill>
                <a:latin typeface="Calibri"/>
                <a:cs typeface="Calibri"/>
              </a:rPr>
              <a:t>authentication:</a:t>
            </a:r>
            <a:endParaRPr sz="2850">
              <a:latin typeface="Calibri"/>
              <a:cs typeface="Calibri"/>
            </a:endParaRPr>
          </a:p>
          <a:p>
            <a:pPr marL="711835" lvl="1" indent="-233045">
              <a:lnSpc>
                <a:spcPct val="100000"/>
              </a:lnSpc>
              <a:spcBef>
                <a:spcPts val="234"/>
              </a:spcBef>
              <a:buFont typeface="Arial"/>
              <a:buChar char="•"/>
              <a:tabLst>
                <a:tab pos="712470" algn="l"/>
              </a:tabLst>
            </a:pPr>
            <a:r>
              <a:rPr sz="2450" dirty="0">
                <a:latin typeface="Calibri"/>
                <a:cs typeface="Calibri"/>
              </a:rPr>
              <a:t>Not </a:t>
            </a:r>
            <a:r>
              <a:rPr sz="2450" spc="-10" dirty="0">
                <a:latin typeface="Calibri"/>
                <a:cs typeface="Calibri"/>
              </a:rPr>
              <a:t>suitable </a:t>
            </a:r>
            <a:r>
              <a:rPr sz="2450" spc="-25" dirty="0">
                <a:latin typeface="Calibri"/>
                <a:cs typeface="Calibri"/>
              </a:rPr>
              <a:t>for </a:t>
            </a:r>
            <a:r>
              <a:rPr sz="2450" spc="-10" dirty="0">
                <a:latin typeface="Calibri"/>
                <a:cs typeface="Calibri"/>
              </a:rPr>
              <a:t>internet</a:t>
            </a:r>
            <a:r>
              <a:rPr sz="2450" spc="-55" dirty="0">
                <a:latin typeface="Calibri"/>
                <a:cs typeface="Calibri"/>
              </a:rPr>
              <a:t> </a:t>
            </a:r>
            <a:r>
              <a:rPr sz="2450" spc="-5" dirty="0">
                <a:latin typeface="Calibri"/>
                <a:cs typeface="Calibri"/>
              </a:rPr>
              <a:t>applications</a:t>
            </a:r>
            <a:endParaRPr sz="2450">
              <a:latin typeface="Calibri"/>
              <a:cs typeface="Calibri"/>
            </a:endParaRPr>
          </a:p>
          <a:p>
            <a:pPr marL="711835" lvl="1" indent="-233045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712470" algn="l"/>
              </a:tabLst>
            </a:pPr>
            <a:r>
              <a:rPr sz="2450" dirty="0">
                <a:latin typeface="Calibri"/>
                <a:cs typeface="Calibri"/>
              </a:rPr>
              <a:t>Does </a:t>
            </a:r>
            <a:r>
              <a:rPr sz="2450" spc="-5" dirty="0">
                <a:latin typeface="Calibri"/>
                <a:cs typeface="Calibri"/>
              </a:rPr>
              <a:t>not support </a:t>
            </a:r>
            <a:r>
              <a:rPr sz="2450" spc="-45" dirty="0">
                <a:latin typeface="Calibri"/>
                <a:cs typeface="Calibri"/>
              </a:rPr>
              <a:t>BYOD</a:t>
            </a:r>
            <a:r>
              <a:rPr sz="2450" spc="-65" dirty="0">
                <a:latin typeface="Calibri"/>
                <a:cs typeface="Calibri"/>
              </a:rPr>
              <a:t> </a:t>
            </a:r>
            <a:r>
              <a:rPr sz="2450" spc="-5" dirty="0">
                <a:latin typeface="Calibri"/>
                <a:cs typeface="Calibri"/>
              </a:rPr>
              <a:t>scenarios</a:t>
            </a:r>
            <a:endParaRPr sz="2450">
              <a:latin typeface="Calibri"/>
              <a:cs typeface="Calibri"/>
            </a:endParaRPr>
          </a:p>
          <a:p>
            <a:pPr marL="711835" lvl="1" indent="-233045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712470" algn="l"/>
              </a:tabLst>
            </a:pPr>
            <a:r>
              <a:rPr sz="2450" spc="-10" dirty="0">
                <a:latin typeface="Calibri"/>
                <a:cs typeface="Calibri"/>
              </a:rPr>
              <a:t>Relies </a:t>
            </a:r>
            <a:r>
              <a:rPr sz="2450" spc="-5" dirty="0">
                <a:latin typeface="Calibri"/>
                <a:cs typeface="Calibri"/>
              </a:rPr>
              <a:t>on </a:t>
            </a:r>
            <a:r>
              <a:rPr sz="2450" spc="-15" dirty="0">
                <a:latin typeface="Calibri"/>
                <a:cs typeface="Calibri"/>
              </a:rPr>
              <a:t>Kerberos </a:t>
            </a:r>
            <a:r>
              <a:rPr sz="2450" spc="-5" dirty="0">
                <a:latin typeface="Calibri"/>
                <a:cs typeface="Calibri"/>
              </a:rPr>
              <a:t>or</a:t>
            </a:r>
            <a:r>
              <a:rPr sz="2450" spc="-50" dirty="0">
                <a:latin typeface="Calibri"/>
                <a:cs typeface="Calibri"/>
              </a:rPr>
              <a:t> </a:t>
            </a:r>
            <a:r>
              <a:rPr sz="2450" spc="-5" dirty="0">
                <a:latin typeface="Calibri"/>
                <a:cs typeface="Calibri"/>
              </a:rPr>
              <a:t>NTLM</a:t>
            </a:r>
            <a:endParaRPr sz="2450">
              <a:latin typeface="Calibri"/>
              <a:cs typeface="Calibri"/>
            </a:endParaRPr>
          </a:p>
          <a:p>
            <a:pPr marL="711835" lvl="1" indent="-233045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712470" algn="l"/>
              </a:tabLst>
            </a:pPr>
            <a:r>
              <a:rPr sz="2450" spc="-15" dirty="0">
                <a:latin typeface="Calibri"/>
                <a:cs typeface="Calibri"/>
              </a:rPr>
              <a:t>Requires </a:t>
            </a:r>
            <a:r>
              <a:rPr sz="2450" spc="-5" dirty="0">
                <a:latin typeface="Calibri"/>
                <a:cs typeface="Calibri"/>
              </a:rPr>
              <a:t>domain-joined</a:t>
            </a:r>
            <a:r>
              <a:rPr sz="2450" spc="-35" dirty="0">
                <a:latin typeface="Calibri"/>
                <a:cs typeface="Calibri"/>
              </a:rPr>
              <a:t> </a:t>
            </a:r>
            <a:r>
              <a:rPr sz="2450" spc="-15" dirty="0">
                <a:latin typeface="Calibri"/>
                <a:cs typeface="Calibri"/>
              </a:rPr>
              <a:t>computers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30123" y="508457"/>
            <a:ext cx="7198995" cy="709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500" b="0" spc="-20" dirty="0">
                <a:solidFill>
                  <a:srgbClr val="0078D3"/>
                </a:solidFill>
                <a:latin typeface="Calibri Light"/>
                <a:cs typeface="Calibri Light"/>
              </a:rPr>
              <a:t>Legacy authentication</a:t>
            </a:r>
            <a:r>
              <a:rPr sz="4500" b="0" spc="20" dirty="0">
                <a:solidFill>
                  <a:srgbClr val="0078D3"/>
                </a:solidFill>
                <a:latin typeface="Calibri Light"/>
                <a:cs typeface="Calibri Light"/>
              </a:rPr>
              <a:t> </a:t>
            </a:r>
            <a:r>
              <a:rPr sz="4500" b="0" spc="-10" dirty="0">
                <a:solidFill>
                  <a:srgbClr val="0078D3"/>
                </a:solidFill>
                <a:latin typeface="Calibri Light"/>
                <a:cs typeface="Calibri Light"/>
              </a:rPr>
              <a:t>methods</a:t>
            </a:r>
            <a:endParaRPr sz="4500">
              <a:latin typeface="Calibri Light"/>
              <a:cs typeface="Calibri 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42153" y="934211"/>
            <a:ext cx="7080250" cy="3743325"/>
          </a:xfrm>
          <a:custGeom>
            <a:avLst/>
            <a:gdLst/>
            <a:ahLst/>
            <a:cxnLst/>
            <a:rect l="l" t="t" r="r" b="b"/>
            <a:pathLst>
              <a:path w="7080250" h="3743325">
                <a:moveTo>
                  <a:pt x="7079742" y="0"/>
                </a:moveTo>
                <a:lnTo>
                  <a:pt x="4386834" y="0"/>
                </a:lnTo>
                <a:lnTo>
                  <a:pt x="4386834" y="623824"/>
                </a:lnTo>
                <a:lnTo>
                  <a:pt x="0" y="1058290"/>
                </a:lnTo>
                <a:lnTo>
                  <a:pt x="4386834" y="1559560"/>
                </a:lnTo>
                <a:lnTo>
                  <a:pt x="4386834" y="3742944"/>
                </a:lnTo>
                <a:lnTo>
                  <a:pt x="7079742" y="3742944"/>
                </a:lnTo>
                <a:lnTo>
                  <a:pt x="707974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42153" y="934211"/>
            <a:ext cx="7080250" cy="3743325"/>
          </a:xfrm>
          <a:custGeom>
            <a:avLst/>
            <a:gdLst/>
            <a:ahLst/>
            <a:cxnLst/>
            <a:rect l="l" t="t" r="r" b="b"/>
            <a:pathLst>
              <a:path w="7080250" h="3743325">
                <a:moveTo>
                  <a:pt x="4386834" y="0"/>
                </a:moveTo>
                <a:lnTo>
                  <a:pt x="4835652" y="0"/>
                </a:lnTo>
                <a:lnTo>
                  <a:pt x="5508879" y="0"/>
                </a:lnTo>
                <a:lnTo>
                  <a:pt x="7079742" y="0"/>
                </a:lnTo>
                <a:lnTo>
                  <a:pt x="7079742" y="623824"/>
                </a:lnTo>
                <a:lnTo>
                  <a:pt x="7079742" y="1559560"/>
                </a:lnTo>
                <a:lnTo>
                  <a:pt x="7079742" y="3742944"/>
                </a:lnTo>
                <a:lnTo>
                  <a:pt x="5508879" y="3742944"/>
                </a:lnTo>
                <a:lnTo>
                  <a:pt x="4835652" y="3742944"/>
                </a:lnTo>
                <a:lnTo>
                  <a:pt x="4386834" y="3742944"/>
                </a:lnTo>
                <a:lnTo>
                  <a:pt x="4386834" y="1559560"/>
                </a:lnTo>
                <a:lnTo>
                  <a:pt x="0" y="1058290"/>
                </a:lnTo>
                <a:lnTo>
                  <a:pt x="4386834" y="623824"/>
                </a:lnTo>
                <a:lnTo>
                  <a:pt x="4386834" y="0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541256" y="1269238"/>
            <a:ext cx="2469515" cy="2769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28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Example:</a:t>
            </a:r>
            <a:endParaRPr sz="1800">
              <a:latin typeface="Calibri"/>
              <a:cs typeface="Calibri"/>
            </a:endParaRPr>
          </a:p>
          <a:p>
            <a:pPr marL="12065" marR="5080" indent="-635" algn="ctr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If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you are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moving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  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ASP.NET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forms-based</a:t>
            </a:r>
            <a:r>
              <a:rPr sz="18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auth 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application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 Azure, 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change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connection string  pointing to your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on- 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premise SQL Server 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database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used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store 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forms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auth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 Azure 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SQL 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Server.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42389" y="2319654"/>
            <a:ext cx="2141220" cy="379730"/>
          </a:xfrm>
          <a:custGeom>
            <a:avLst/>
            <a:gdLst/>
            <a:ahLst/>
            <a:cxnLst/>
            <a:rect l="l" t="t" r="r" b="b"/>
            <a:pathLst>
              <a:path w="2141220" h="379730">
                <a:moveTo>
                  <a:pt x="0" y="379475"/>
                </a:moveTo>
                <a:lnTo>
                  <a:pt x="2141220" y="379475"/>
                </a:lnTo>
                <a:lnTo>
                  <a:pt x="2141220" y="0"/>
                </a:lnTo>
                <a:lnTo>
                  <a:pt x="0" y="0"/>
                </a:lnTo>
                <a:lnTo>
                  <a:pt x="0" y="379475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08733" y="3677538"/>
            <a:ext cx="2578735" cy="317500"/>
          </a:xfrm>
          <a:custGeom>
            <a:avLst/>
            <a:gdLst/>
            <a:ahLst/>
            <a:cxnLst/>
            <a:rect l="l" t="t" r="r" b="b"/>
            <a:pathLst>
              <a:path w="2578735" h="317500">
                <a:moveTo>
                  <a:pt x="0" y="316992"/>
                </a:moveTo>
                <a:lnTo>
                  <a:pt x="2578608" y="316992"/>
                </a:lnTo>
                <a:lnTo>
                  <a:pt x="2578608" y="0"/>
                </a:lnTo>
                <a:lnTo>
                  <a:pt x="0" y="0"/>
                </a:lnTo>
                <a:lnTo>
                  <a:pt x="0" y="31699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5077" y="5241163"/>
            <a:ext cx="1492250" cy="285115"/>
          </a:xfrm>
          <a:custGeom>
            <a:avLst/>
            <a:gdLst/>
            <a:ahLst/>
            <a:cxnLst/>
            <a:rect l="l" t="t" r="r" b="b"/>
            <a:pathLst>
              <a:path w="1492250" h="285114">
                <a:moveTo>
                  <a:pt x="0" y="284988"/>
                </a:moveTo>
                <a:lnTo>
                  <a:pt x="1491996" y="284988"/>
                </a:lnTo>
                <a:lnTo>
                  <a:pt x="1491996" y="0"/>
                </a:lnTo>
                <a:lnTo>
                  <a:pt x="0" y="0"/>
                </a:lnTo>
                <a:lnTo>
                  <a:pt x="0" y="28498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02888" y="5241163"/>
            <a:ext cx="0" cy="285115"/>
          </a:xfrm>
          <a:custGeom>
            <a:avLst/>
            <a:gdLst/>
            <a:ahLst/>
            <a:cxnLst/>
            <a:rect l="l" t="t" r="r" b="b"/>
            <a:pathLst>
              <a:path h="285114">
                <a:moveTo>
                  <a:pt x="0" y="0"/>
                </a:moveTo>
                <a:lnTo>
                  <a:pt x="0" y="284988"/>
                </a:lnTo>
              </a:path>
            </a:pathLst>
          </a:custGeom>
          <a:ln w="71627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38702" y="5241163"/>
            <a:ext cx="612775" cy="285115"/>
          </a:xfrm>
          <a:custGeom>
            <a:avLst/>
            <a:gdLst/>
            <a:ahLst/>
            <a:cxnLst/>
            <a:rect l="l" t="t" r="r" b="b"/>
            <a:pathLst>
              <a:path w="612775" h="285114">
                <a:moveTo>
                  <a:pt x="0" y="284988"/>
                </a:moveTo>
                <a:lnTo>
                  <a:pt x="612648" y="284988"/>
                </a:lnTo>
                <a:lnTo>
                  <a:pt x="612648" y="0"/>
                </a:lnTo>
                <a:lnTo>
                  <a:pt x="0" y="0"/>
                </a:lnTo>
                <a:lnTo>
                  <a:pt x="0" y="28498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30123" y="1437258"/>
            <a:ext cx="4240530" cy="255460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5745" marR="639445" indent="-233045">
              <a:lnSpc>
                <a:spcPts val="3080"/>
              </a:lnSpc>
              <a:spcBef>
                <a:spcPts val="490"/>
              </a:spcBef>
              <a:buFont typeface="Arial"/>
              <a:buChar char="•"/>
              <a:tabLst>
                <a:tab pos="246379" algn="l"/>
              </a:tabLst>
            </a:pPr>
            <a:r>
              <a:rPr sz="2850" spc="-5" dirty="0">
                <a:solidFill>
                  <a:srgbClr val="00AFEF"/>
                </a:solidFill>
                <a:latin typeface="Calibri"/>
                <a:cs typeface="Calibri"/>
              </a:rPr>
              <a:t>Claims-based  authentication </a:t>
            </a:r>
            <a:r>
              <a:rPr sz="2850" dirty="0">
                <a:solidFill>
                  <a:srgbClr val="00AFEF"/>
                </a:solidFill>
                <a:latin typeface="Calibri"/>
                <a:cs typeface="Calibri"/>
              </a:rPr>
              <a:t>in</a:t>
            </a:r>
            <a:r>
              <a:rPr sz="2850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50" spc="-45" dirty="0">
                <a:solidFill>
                  <a:srgbClr val="00AFEF"/>
                </a:solidFill>
                <a:latin typeface="Calibri"/>
                <a:cs typeface="Calibri"/>
              </a:rPr>
              <a:t>.NET:</a:t>
            </a:r>
            <a:endParaRPr sz="2850">
              <a:latin typeface="Calibri"/>
              <a:cs typeface="Calibri"/>
            </a:endParaRPr>
          </a:p>
          <a:p>
            <a:pPr marL="712470" marR="5080" lvl="1" indent="-233679" algn="just">
              <a:lnSpc>
                <a:spcPct val="90000"/>
              </a:lnSpc>
              <a:spcBef>
                <a:spcPts val="484"/>
              </a:spcBef>
              <a:buFont typeface="Arial"/>
              <a:buChar char="•"/>
              <a:tabLst>
                <a:tab pos="713105" algn="l"/>
              </a:tabLst>
            </a:pPr>
            <a:r>
              <a:rPr sz="2450" spc="-50" dirty="0">
                <a:latin typeface="Calibri"/>
                <a:cs typeface="Calibri"/>
              </a:rPr>
              <a:t>ASP.NET </a:t>
            </a:r>
            <a:r>
              <a:rPr sz="2450" spc="-10" dirty="0">
                <a:latin typeface="Calibri"/>
                <a:cs typeface="Calibri"/>
              </a:rPr>
              <a:t>Identity provides </a:t>
            </a:r>
            <a:r>
              <a:rPr sz="2450" dirty="0">
                <a:latin typeface="Calibri"/>
                <a:cs typeface="Calibri"/>
              </a:rPr>
              <a:t>a  </a:t>
            </a:r>
            <a:r>
              <a:rPr sz="2450" spc="-10" dirty="0">
                <a:latin typeface="Calibri"/>
                <a:cs typeface="Calibri"/>
              </a:rPr>
              <a:t>unified </a:t>
            </a:r>
            <a:r>
              <a:rPr sz="2450" spc="-5" dirty="0">
                <a:latin typeface="Calibri"/>
                <a:cs typeface="Calibri"/>
              </a:rPr>
              <a:t>identity </a:t>
            </a:r>
            <a:r>
              <a:rPr sz="2450" spc="-15" dirty="0">
                <a:latin typeface="Calibri"/>
                <a:cs typeface="Calibri"/>
              </a:rPr>
              <a:t>platform </a:t>
            </a:r>
            <a:r>
              <a:rPr sz="2450" spc="-25" dirty="0">
                <a:latin typeface="Calibri"/>
                <a:cs typeface="Calibri"/>
              </a:rPr>
              <a:t>for  </a:t>
            </a:r>
            <a:r>
              <a:rPr sz="2450" spc="-50" dirty="0">
                <a:latin typeface="Calibri"/>
                <a:cs typeface="Calibri"/>
              </a:rPr>
              <a:t>ASP.NET</a:t>
            </a:r>
            <a:r>
              <a:rPr sz="2450" spc="-35" dirty="0">
                <a:latin typeface="Calibri"/>
                <a:cs typeface="Calibri"/>
              </a:rPr>
              <a:t> </a:t>
            </a:r>
            <a:r>
              <a:rPr sz="2450" spc="-5" dirty="0">
                <a:latin typeface="Calibri"/>
                <a:cs typeface="Calibri"/>
              </a:rPr>
              <a:t>applications</a:t>
            </a:r>
            <a:endParaRPr sz="2450">
              <a:latin typeface="Calibri"/>
              <a:cs typeface="Calibri"/>
            </a:endParaRPr>
          </a:p>
          <a:p>
            <a:pPr marL="1178560" lvl="2" indent="-233045">
              <a:lnSpc>
                <a:spcPts val="2335"/>
              </a:lnSpc>
              <a:spcBef>
                <a:spcPts val="270"/>
              </a:spcBef>
              <a:buFont typeface="Arial"/>
              <a:buChar char="•"/>
              <a:tabLst>
                <a:tab pos="1178560" algn="l"/>
                <a:tab pos="1179195" algn="l"/>
              </a:tabLst>
            </a:pPr>
            <a:r>
              <a:rPr sz="2050" spc="-10" dirty="0">
                <a:latin typeface="Calibri"/>
                <a:cs typeface="Calibri"/>
              </a:rPr>
              <a:t>Can be used </a:t>
            </a:r>
            <a:r>
              <a:rPr sz="2050" spc="-5" dirty="0">
                <a:latin typeface="Calibri"/>
                <a:cs typeface="Calibri"/>
              </a:rPr>
              <a:t>with</a:t>
            </a:r>
            <a:r>
              <a:rPr sz="2050" spc="15" dirty="0">
                <a:latin typeface="Calibri"/>
                <a:cs typeface="Calibri"/>
              </a:rPr>
              <a:t> </a:t>
            </a:r>
            <a:r>
              <a:rPr sz="2050" spc="-10" dirty="0">
                <a:latin typeface="Calibri"/>
                <a:cs typeface="Calibri"/>
              </a:rPr>
              <a:t>web,</a:t>
            </a:r>
            <a:endParaRPr sz="2050">
              <a:latin typeface="Calibri"/>
              <a:cs typeface="Calibri"/>
            </a:endParaRPr>
          </a:p>
          <a:p>
            <a:pPr marL="1178560">
              <a:lnSpc>
                <a:spcPts val="2335"/>
              </a:lnSpc>
            </a:pPr>
            <a:r>
              <a:rPr sz="2050" spc="-10" dirty="0">
                <a:latin typeface="Calibri"/>
                <a:cs typeface="Calibri"/>
              </a:rPr>
              <a:t>phone, </a:t>
            </a:r>
            <a:r>
              <a:rPr sz="2050" spc="-25" dirty="0">
                <a:latin typeface="Calibri"/>
                <a:cs typeface="Calibri"/>
              </a:rPr>
              <a:t>store </a:t>
            </a:r>
            <a:r>
              <a:rPr sz="2050" spc="-10" dirty="0">
                <a:latin typeface="Calibri"/>
                <a:cs typeface="Calibri"/>
              </a:rPr>
              <a:t>and</a:t>
            </a:r>
            <a:r>
              <a:rPr sz="2050" spc="35" dirty="0">
                <a:latin typeface="Calibri"/>
                <a:cs typeface="Calibri"/>
              </a:rPr>
              <a:t> </a:t>
            </a:r>
            <a:r>
              <a:rPr sz="2050" spc="-15" dirty="0">
                <a:latin typeface="Calibri"/>
                <a:cs typeface="Calibri"/>
              </a:rPr>
              <a:t>hybrid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08733" y="3994530"/>
            <a:ext cx="1275080" cy="27940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75"/>
              </a:lnSpc>
            </a:pPr>
            <a:r>
              <a:rPr sz="2050" spc="-15" dirty="0">
                <a:latin typeface="Calibri"/>
                <a:cs typeface="Calibri"/>
              </a:rPr>
              <a:t>applications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63116" y="4278629"/>
            <a:ext cx="3091180" cy="124714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5745" marR="62865" indent="-233045">
              <a:lnSpc>
                <a:spcPts val="2200"/>
              </a:lnSpc>
              <a:spcBef>
                <a:spcPts val="380"/>
              </a:spcBef>
              <a:buFont typeface="Arial"/>
              <a:buChar char="•"/>
              <a:tabLst>
                <a:tab pos="245745" algn="l"/>
                <a:tab pos="246379" algn="l"/>
              </a:tabLst>
            </a:pPr>
            <a:r>
              <a:rPr sz="2050" spc="-5" dirty="0">
                <a:latin typeface="Calibri"/>
                <a:cs typeface="Calibri"/>
              </a:rPr>
              <a:t>Ideal </a:t>
            </a:r>
            <a:r>
              <a:rPr sz="2050" spc="-25" dirty="0">
                <a:latin typeface="Calibri"/>
                <a:cs typeface="Calibri"/>
              </a:rPr>
              <a:t>for </a:t>
            </a:r>
            <a:r>
              <a:rPr sz="2050" spc="-15" dirty="0">
                <a:latin typeface="Calibri"/>
                <a:cs typeface="Calibri"/>
              </a:rPr>
              <a:t>token-based </a:t>
            </a:r>
            <a:r>
              <a:rPr sz="2050" spc="-10" dirty="0">
                <a:latin typeface="Calibri"/>
                <a:cs typeface="Calibri"/>
              </a:rPr>
              <a:t>auth  </a:t>
            </a:r>
            <a:r>
              <a:rPr sz="2050" spc="-15" dirty="0">
                <a:latin typeface="Calibri"/>
                <a:cs typeface="Calibri"/>
              </a:rPr>
              <a:t>because:</a:t>
            </a:r>
            <a:endParaRPr sz="2050">
              <a:latin typeface="Calibri"/>
              <a:cs typeface="Calibri"/>
            </a:endParaRPr>
          </a:p>
          <a:p>
            <a:pPr marL="711835" lvl="1" indent="-23304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711835" algn="l"/>
                <a:tab pos="712470" algn="l"/>
              </a:tabLst>
            </a:pPr>
            <a:r>
              <a:rPr sz="1800" spc="5" dirty="0">
                <a:latin typeface="Calibri"/>
                <a:cs typeface="Calibri"/>
              </a:rPr>
              <a:t>Provider </a:t>
            </a:r>
            <a:r>
              <a:rPr sz="1800" spc="15" dirty="0">
                <a:latin typeface="Calibri"/>
                <a:cs typeface="Calibri"/>
              </a:rPr>
              <a:t>model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logins</a:t>
            </a:r>
            <a:endParaRPr sz="1800">
              <a:latin typeface="Calibri"/>
              <a:cs typeface="Calibri"/>
            </a:endParaRPr>
          </a:p>
          <a:p>
            <a:pPr marL="711835" lvl="1" indent="-233045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711835" algn="l"/>
                <a:tab pos="712470" algn="l"/>
              </a:tabLst>
            </a:pPr>
            <a:r>
              <a:rPr sz="1800" spc="10" dirty="0">
                <a:latin typeface="Calibri"/>
                <a:cs typeface="Calibri"/>
              </a:rPr>
              <a:t>Supports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claims-based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75077" y="5526150"/>
            <a:ext cx="1397000" cy="25336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85"/>
              </a:lnSpc>
            </a:pPr>
            <a:r>
              <a:rPr sz="1800" spc="15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u</a:t>
            </a:r>
            <a:r>
              <a:rPr sz="1800" spc="10" dirty="0">
                <a:latin typeface="Calibri"/>
                <a:cs typeface="Calibri"/>
              </a:rPr>
              <a:t>t</a:t>
            </a:r>
            <a:r>
              <a:rPr sz="1800" spc="5" dirty="0">
                <a:latin typeface="Calibri"/>
                <a:cs typeface="Calibri"/>
              </a:rPr>
              <a:t>h</a:t>
            </a:r>
            <a:r>
              <a:rPr sz="1800" spc="15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n</a:t>
            </a:r>
            <a:r>
              <a:rPr sz="1800" spc="10" dirty="0">
                <a:latin typeface="Calibri"/>
                <a:cs typeface="Calibri"/>
              </a:rPr>
              <a:t>ti</a:t>
            </a:r>
            <a:r>
              <a:rPr sz="1800" dirty="0">
                <a:latin typeface="Calibri"/>
                <a:cs typeface="Calibri"/>
              </a:rPr>
              <a:t>ca</a:t>
            </a:r>
            <a:r>
              <a:rPr sz="1800" spc="10" dirty="0">
                <a:latin typeface="Calibri"/>
                <a:cs typeface="Calibri"/>
              </a:rPr>
              <a:t>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30123" y="491997"/>
            <a:ext cx="6363970" cy="7099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50" b="0" spc="-35" dirty="0">
                <a:solidFill>
                  <a:srgbClr val="0078D3"/>
                </a:solidFill>
                <a:latin typeface="Calibri Light"/>
                <a:cs typeface="Calibri Light"/>
              </a:rPr>
              <a:t>Token-based</a:t>
            </a:r>
            <a:r>
              <a:rPr sz="4450" b="0" spc="-25" dirty="0">
                <a:solidFill>
                  <a:srgbClr val="0078D3"/>
                </a:solidFill>
                <a:latin typeface="Calibri Light"/>
                <a:cs typeface="Calibri Light"/>
              </a:rPr>
              <a:t> </a:t>
            </a:r>
            <a:r>
              <a:rPr sz="4450" b="0" dirty="0">
                <a:solidFill>
                  <a:srgbClr val="0078D3"/>
                </a:solidFill>
                <a:latin typeface="Calibri Light"/>
                <a:cs typeface="Calibri Light"/>
              </a:rPr>
              <a:t>authentication</a:t>
            </a:r>
            <a:endParaRPr sz="4450">
              <a:latin typeface="Calibri Light"/>
              <a:cs typeface="Calibri Ligh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214126" y="2563862"/>
            <a:ext cx="6706073" cy="4164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18403" y="3072383"/>
            <a:ext cx="6800088" cy="3791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30123" y="1211021"/>
            <a:ext cx="6103620" cy="319024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5745" marR="313690" indent="-233045">
              <a:lnSpc>
                <a:spcPts val="3090"/>
              </a:lnSpc>
              <a:spcBef>
                <a:spcPts val="484"/>
              </a:spcBef>
              <a:buFont typeface="Arial"/>
              <a:buChar char="•"/>
              <a:tabLst>
                <a:tab pos="246379" algn="l"/>
              </a:tabLst>
            </a:pPr>
            <a:r>
              <a:rPr sz="2850" spc="-10" dirty="0">
                <a:solidFill>
                  <a:srgbClr val="00AFEF"/>
                </a:solidFill>
                <a:latin typeface="Calibri"/>
                <a:cs typeface="Calibri"/>
              </a:rPr>
              <a:t>Azure </a:t>
            </a:r>
            <a:r>
              <a:rPr sz="2850" dirty="0">
                <a:solidFill>
                  <a:srgbClr val="00AFEF"/>
                </a:solidFill>
                <a:latin typeface="Calibri"/>
                <a:cs typeface="Calibri"/>
              </a:rPr>
              <a:t>App Service </a:t>
            </a:r>
            <a:r>
              <a:rPr sz="2850" spc="-5" dirty="0">
                <a:solidFill>
                  <a:srgbClr val="00AFEF"/>
                </a:solidFill>
                <a:latin typeface="Calibri"/>
                <a:cs typeface="Calibri"/>
              </a:rPr>
              <a:t>authentication </a:t>
            </a:r>
            <a:r>
              <a:rPr sz="2850" dirty="0">
                <a:solidFill>
                  <a:srgbClr val="00AFEF"/>
                </a:solidFill>
                <a:latin typeface="Calibri"/>
                <a:cs typeface="Calibri"/>
              </a:rPr>
              <a:t>and  </a:t>
            </a:r>
            <a:r>
              <a:rPr sz="2850" spc="-5" dirty="0">
                <a:solidFill>
                  <a:srgbClr val="00AFEF"/>
                </a:solidFill>
                <a:latin typeface="Calibri"/>
                <a:cs typeface="Calibri"/>
              </a:rPr>
              <a:t>authorization:</a:t>
            </a:r>
            <a:endParaRPr sz="2850">
              <a:latin typeface="Calibri"/>
              <a:cs typeface="Calibri"/>
            </a:endParaRPr>
          </a:p>
          <a:p>
            <a:pPr marL="712470" marR="5080" lvl="1" indent="-233679">
              <a:lnSpc>
                <a:spcPts val="2650"/>
              </a:lnSpc>
              <a:spcBef>
                <a:spcPts val="509"/>
              </a:spcBef>
              <a:buFont typeface="Arial"/>
              <a:buChar char="•"/>
              <a:tabLst>
                <a:tab pos="713105" algn="l"/>
              </a:tabLst>
            </a:pPr>
            <a:r>
              <a:rPr sz="2450" spc="-5" dirty="0">
                <a:latin typeface="Calibri"/>
                <a:cs typeface="Calibri"/>
              </a:rPr>
              <a:t>Runs in the </a:t>
            </a:r>
            <a:r>
              <a:rPr sz="2450" spc="-25" dirty="0">
                <a:latin typeface="Calibri"/>
                <a:cs typeface="Calibri"/>
              </a:rPr>
              <a:t>worker </a:t>
            </a:r>
            <a:r>
              <a:rPr sz="2450" spc="-15" dirty="0">
                <a:latin typeface="Calibri"/>
                <a:cs typeface="Calibri"/>
              </a:rPr>
              <a:t>sandbox </a:t>
            </a:r>
            <a:r>
              <a:rPr sz="2450" spc="-5" dirty="0">
                <a:latin typeface="Calibri"/>
                <a:cs typeface="Calibri"/>
              </a:rPr>
              <a:t>and </a:t>
            </a:r>
            <a:r>
              <a:rPr sz="2450" spc="-10" dirty="0">
                <a:latin typeface="Calibri"/>
                <a:cs typeface="Calibri"/>
              </a:rPr>
              <a:t>outside of  </a:t>
            </a:r>
            <a:r>
              <a:rPr sz="2450" dirty="0">
                <a:latin typeface="Calibri"/>
                <a:cs typeface="Calibri"/>
              </a:rPr>
              <a:t>the </a:t>
            </a:r>
            <a:r>
              <a:rPr sz="2450" spc="-10" dirty="0">
                <a:latin typeface="Calibri"/>
                <a:cs typeface="Calibri"/>
              </a:rPr>
              <a:t>web </a:t>
            </a:r>
            <a:r>
              <a:rPr sz="2450" dirty="0">
                <a:latin typeface="Calibri"/>
                <a:cs typeface="Calibri"/>
              </a:rPr>
              <a:t>app</a:t>
            </a:r>
            <a:r>
              <a:rPr sz="2450" spc="-20" dirty="0">
                <a:latin typeface="Calibri"/>
                <a:cs typeface="Calibri"/>
              </a:rPr>
              <a:t> </a:t>
            </a:r>
            <a:r>
              <a:rPr sz="2450" spc="-15" dirty="0">
                <a:latin typeface="Calibri"/>
                <a:cs typeface="Calibri"/>
              </a:rPr>
              <a:t>code</a:t>
            </a:r>
            <a:endParaRPr sz="2450">
              <a:latin typeface="Calibri"/>
              <a:cs typeface="Calibri"/>
            </a:endParaRPr>
          </a:p>
          <a:p>
            <a:pPr marL="712470" lvl="1" indent="-233679">
              <a:lnSpc>
                <a:spcPct val="100000"/>
              </a:lnSpc>
              <a:spcBef>
                <a:spcPts val="170"/>
              </a:spcBef>
              <a:buFont typeface="Arial"/>
              <a:buChar char="•"/>
              <a:tabLst>
                <a:tab pos="713105" algn="l"/>
              </a:tabLst>
            </a:pPr>
            <a:r>
              <a:rPr sz="2450" spc="-15" dirty="0">
                <a:latin typeface="Calibri"/>
                <a:cs typeface="Calibri"/>
              </a:rPr>
              <a:t>Available </a:t>
            </a:r>
            <a:r>
              <a:rPr sz="2450" spc="-5" dirty="0">
                <a:latin typeface="Calibri"/>
                <a:cs typeface="Calibri"/>
              </a:rPr>
              <a:t>with minimal or no </a:t>
            </a:r>
            <a:r>
              <a:rPr sz="2450" spc="-15" dirty="0">
                <a:latin typeface="Calibri"/>
                <a:cs typeface="Calibri"/>
              </a:rPr>
              <a:t>custom code</a:t>
            </a:r>
            <a:endParaRPr sz="2450">
              <a:latin typeface="Calibri"/>
              <a:cs typeface="Calibri"/>
            </a:endParaRPr>
          </a:p>
          <a:p>
            <a:pPr marL="712470" lvl="1" indent="-233679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713105" algn="l"/>
              </a:tabLst>
            </a:pPr>
            <a:r>
              <a:rPr sz="2450" spc="-10" dirty="0">
                <a:latin typeface="Calibri"/>
                <a:cs typeface="Calibri"/>
              </a:rPr>
              <a:t>Configurable by </a:t>
            </a:r>
            <a:r>
              <a:rPr sz="2450" spc="-5" dirty="0">
                <a:latin typeface="Calibri"/>
                <a:cs typeface="Calibri"/>
              </a:rPr>
              <a:t>using app</a:t>
            </a:r>
            <a:r>
              <a:rPr sz="2450" spc="-15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settings</a:t>
            </a:r>
            <a:endParaRPr sz="2450">
              <a:latin typeface="Calibri"/>
              <a:cs typeface="Calibri"/>
            </a:endParaRPr>
          </a:p>
          <a:p>
            <a:pPr marL="712470" lvl="1" indent="-233679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713105" algn="l"/>
              </a:tabLst>
            </a:pPr>
            <a:r>
              <a:rPr sz="2450" spc="-5" dirty="0">
                <a:latin typeface="Calibri"/>
                <a:cs typeface="Calibri"/>
              </a:rPr>
              <a:t>Injects claim </a:t>
            </a:r>
            <a:r>
              <a:rPr sz="2450" spc="-15" dirty="0">
                <a:latin typeface="Calibri"/>
                <a:cs typeface="Calibri"/>
              </a:rPr>
              <a:t>into </a:t>
            </a:r>
            <a:r>
              <a:rPr sz="2450" spc="-10" dirty="0">
                <a:latin typeface="Calibri"/>
                <a:cs typeface="Calibri"/>
              </a:rPr>
              <a:t>request headers</a:t>
            </a:r>
            <a:endParaRPr sz="2450">
              <a:latin typeface="Calibri"/>
              <a:cs typeface="Calibri"/>
            </a:endParaRPr>
          </a:p>
          <a:p>
            <a:pPr marL="712470" lvl="1" indent="-233679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713105" algn="l"/>
              </a:tabLst>
            </a:pPr>
            <a:r>
              <a:rPr sz="2450" spc="-10" dirty="0">
                <a:latin typeface="Calibri"/>
                <a:cs typeface="Calibri"/>
              </a:rPr>
              <a:t>Provides </a:t>
            </a:r>
            <a:r>
              <a:rPr sz="2450" spc="-5" dirty="0">
                <a:latin typeface="Calibri"/>
                <a:cs typeface="Calibri"/>
              </a:rPr>
              <a:t>built-in </a:t>
            </a:r>
            <a:r>
              <a:rPr sz="2450" spc="-25" dirty="0">
                <a:latin typeface="Calibri"/>
                <a:cs typeface="Calibri"/>
              </a:rPr>
              <a:t>token </a:t>
            </a:r>
            <a:r>
              <a:rPr sz="2450" spc="-20" dirty="0">
                <a:latin typeface="Calibri"/>
                <a:cs typeface="Calibri"/>
              </a:rPr>
              <a:t>store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30123" y="491997"/>
            <a:ext cx="6363970" cy="7099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50" b="0" spc="-35" dirty="0">
                <a:solidFill>
                  <a:srgbClr val="0078D3"/>
                </a:solidFill>
                <a:latin typeface="Calibri Light"/>
                <a:cs typeface="Calibri Light"/>
              </a:rPr>
              <a:t>Token-based</a:t>
            </a:r>
            <a:r>
              <a:rPr sz="4450" b="0" spc="-25" dirty="0">
                <a:solidFill>
                  <a:srgbClr val="0078D3"/>
                </a:solidFill>
                <a:latin typeface="Calibri Light"/>
                <a:cs typeface="Calibri Light"/>
              </a:rPr>
              <a:t> </a:t>
            </a:r>
            <a:r>
              <a:rPr sz="4450" b="0" dirty="0">
                <a:solidFill>
                  <a:srgbClr val="0078D3"/>
                </a:solidFill>
                <a:latin typeface="Calibri Light"/>
                <a:cs typeface="Calibri Light"/>
              </a:rPr>
              <a:t>authentication</a:t>
            </a:r>
            <a:endParaRPr sz="4450">
              <a:latin typeface="Calibri Light"/>
              <a:cs typeface="Calibri 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082783" y="1353438"/>
            <a:ext cx="1332230" cy="2471420"/>
          </a:xfrm>
          <a:custGeom>
            <a:avLst/>
            <a:gdLst/>
            <a:ahLst/>
            <a:cxnLst/>
            <a:rect l="l" t="t" r="r" b="b"/>
            <a:pathLst>
              <a:path w="1332229" h="2471420">
                <a:moveTo>
                  <a:pt x="4825" y="2276856"/>
                </a:moveTo>
                <a:lnTo>
                  <a:pt x="0" y="2471039"/>
                </a:lnTo>
                <a:lnTo>
                  <a:pt x="158242" y="2358390"/>
                </a:lnTo>
                <a:lnTo>
                  <a:pt x="155135" y="2356739"/>
                </a:lnTo>
                <a:lnTo>
                  <a:pt x="93472" y="2356739"/>
                </a:lnTo>
                <a:lnTo>
                  <a:pt x="42418" y="2329561"/>
                </a:lnTo>
                <a:lnTo>
                  <a:pt x="55981" y="2304043"/>
                </a:lnTo>
                <a:lnTo>
                  <a:pt x="4825" y="2276856"/>
                </a:lnTo>
                <a:close/>
              </a:path>
              <a:path w="1332229" h="2471420">
                <a:moveTo>
                  <a:pt x="55981" y="2304043"/>
                </a:moveTo>
                <a:lnTo>
                  <a:pt x="42418" y="2329561"/>
                </a:lnTo>
                <a:lnTo>
                  <a:pt x="93472" y="2356739"/>
                </a:lnTo>
                <a:lnTo>
                  <a:pt x="107055" y="2331186"/>
                </a:lnTo>
                <a:lnTo>
                  <a:pt x="55981" y="2304043"/>
                </a:lnTo>
                <a:close/>
              </a:path>
              <a:path w="1332229" h="2471420">
                <a:moveTo>
                  <a:pt x="107055" y="2331186"/>
                </a:moveTo>
                <a:lnTo>
                  <a:pt x="93472" y="2356739"/>
                </a:lnTo>
                <a:lnTo>
                  <a:pt x="155135" y="2356739"/>
                </a:lnTo>
                <a:lnTo>
                  <a:pt x="107055" y="2331186"/>
                </a:lnTo>
                <a:close/>
              </a:path>
              <a:path w="1332229" h="2471420">
                <a:moveTo>
                  <a:pt x="1280668" y="0"/>
                </a:moveTo>
                <a:lnTo>
                  <a:pt x="55981" y="2304043"/>
                </a:lnTo>
                <a:lnTo>
                  <a:pt x="107055" y="2331186"/>
                </a:lnTo>
                <a:lnTo>
                  <a:pt x="1331849" y="27178"/>
                </a:lnTo>
                <a:lnTo>
                  <a:pt x="128066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435840" cy="6995159"/>
          </a:xfrm>
          <a:custGeom>
            <a:avLst/>
            <a:gdLst/>
            <a:ahLst/>
            <a:cxnLst/>
            <a:rect l="l" t="t" r="r" b="b"/>
            <a:pathLst>
              <a:path w="12435840" h="6995159">
                <a:moveTo>
                  <a:pt x="0" y="6995159"/>
                </a:moveTo>
                <a:lnTo>
                  <a:pt x="12435840" y="6995159"/>
                </a:lnTo>
                <a:lnTo>
                  <a:pt x="12435840" y="0"/>
                </a:lnTo>
                <a:lnTo>
                  <a:pt x="0" y="0"/>
                </a:lnTo>
                <a:lnTo>
                  <a:pt x="0" y="6995159"/>
                </a:lnTo>
                <a:close/>
              </a:path>
            </a:pathLst>
          </a:custGeom>
          <a:solidFill>
            <a:srgbClr val="D2D2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531095" y="3976115"/>
            <a:ext cx="2310383" cy="2417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6534" y="3153663"/>
            <a:ext cx="1325549" cy="350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84629" y="3351961"/>
            <a:ext cx="124327" cy="389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67508" y="3153663"/>
            <a:ext cx="4093845" cy="3506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8281" y="1435099"/>
            <a:ext cx="8448040" cy="1998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5745" indent="-233045">
              <a:lnSpc>
                <a:spcPts val="3100"/>
              </a:lnSpc>
              <a:spcBef>
                <a:spcPts val="105"/>
              </a:spcBef>
              <a:buFont typeface="Arial"/>
              <a:buChar char="•"/>
              <a:tabLst>
                <a:tab pos="246379" algn="l"/>
              </a:tabLst>
            </a:pPr>
            <a:r>
              <a:rPr sz="2600" dirty="0">
                <a:solidFill>
                  <a:srgbClr val="00AFEF"/>
                </a:solidFill>
                <a:latin typeface="Calibri"/>
                <a:cs typeface="Calibri"/>
              </a:rPr>
              <a:t>A </a:t>
            </a:r>
            <a:r>
              <a:rPr sz="2600" spc="-10" dirty="0">
                <a:solidFill>
                  <a:srgbClr val="00AFEF"/>
                </a:solidFill>
                <a:latin typeface="Calibri"/>
                <a:cs typeface="Calibri"/>
              </a:rPr>
              <a:t>name/value </a:t>
            </a:r>
            <a:r>
              <a:rPr sz="2600" spc="-5" dirty="0">
                <a:solidFill>
                  <a:srgbClr val="00AFEF"/>
                </a:solidFill>
                <a:latin typeface="Calibri"/>
                <a:cs typeface="Calibri"/>
              </a:rPr>
              <a:t>pair </a:t>
            </a:r>
            <a:r>
              <a:rPr sz="2600" spc="-10" dirty="0">
                <a:solidFill>
                  <a:srgbClr val="00AFEF"/>
                </a:solidFill>
                <a:latin typeface="Calibri"/>
                <a:cs typeface="Calibri"/>
              </a:rPr>
              <a:t>representing </a:t>
            </a:r>
            <a:r>
              <a:rPr sz="2600" dirty="0">
                <a:solidFill>
                  <a:srgbClr val="00AFEF"/>
                </a:solidFill>
                <a:latin typeface="Calibri"/>
                <a:cs typeface="Calibri"/>
              </a:rPr>
              <a:t>an </a:t>
            </a:r>
            <a:r>
              <a:rPr sz="2600" spc="-5" dirty="0">
                <a:solidFill>
                  <a:srgbClr val="00AFEF"/>
                </a:solidFill>
                <a:latin typeface="Calibri"/>
                <a:cs typeface="Calibri"/>
              </a:rPr>
              <a:t>identity </a:t>
            </a:r>
            <a:r>
              <a:rPr sz="2600" dirty="0">
                <a:solidFill>
                  <a:srgbClr val="00AFEF"/>
                </a:solidFill>
                <a:latin typeface="Calibri"/>
                <a:cs typeface="Calibri"/>
              </a:rPr>
              <a:t>and its</a:t>
            </a:r>
            <a:r>
              <a:rPr sz="2600" spc="-1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00AFEF"/>
                </a:solidFill>
                <a:latin typeface="Calibri"/>
                <a:cs typeface="Calibri"/>
              </a:rPr>
              <a:t>properties</a:t>
            </a:r>
            <a:endParaRPr sz="2600">
              <a:latin typeface="Calibri"/>
              <a:cs typeface="Calibri"/>
            </a:endParaRPr>
          </a:p>
          <a:p>
            <a:pPr marL="711835" lvl="1" indent="-233045">
              <a:lnSpc>
                <a:spcPts val="2740"/>
              </a:lnSpc>
              <a:buFont typeface="Arial"/>
              <a:buChar char="•"/>
              <a:tabLst>
                <a:tab pos="711835" algn="l"/>
                <a:tab pos="712470" algn="l"/>
              </a:tabLst>
            </a:pPr>
            <a:r>
              <a:rPr sz="2300" spc="-10" dirty="0">
                <a:latin typeface="Calibri"/>
                <a:cs typeface="Calibri"/>
              </a:rPr>
              <a:t>Generated by </a:t>
            </a:r>
            <a:r>
              <a:rPr sz="2300" dirty="0">
                <a:latin typeface="Calibri"/>
                <a:cs typeface="Calibri"/>
              </a:rPr>
              <a:t>an </a:t>
            </a:r>
            <a:r>
              <a:rPr sz="2300" spc="-5" dirty="0">
                <a:latin typeface="Calibri"/>
                <a:cs typeface="Calibri"/>
              </a:rPr>
              <a:t>identity</a:t>
            </a:r>
            <a:r>
              <a:rPr sz="2300" spc="3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provider:</a:t>
            </a:r>
            <a:endParaRPr sz="2300">
              <a:latin typeface="Calibri"/>
              <a:cs typeface="Calibri"/>
            </a:endParaRPr>
          </a:p>
          <a:p>
            <a:pPr marL="1178560" lvl="2" indent="-233679">
              <a:lnSpc>
                <a:spcPts val="2250"/>
              </a:lnSpc>
              <a:spcBef>
                <a:spcPts val="50"/>
              </a:spcBef>
              <a:buFont typeface="Arial"/>
              <a:buChar char="•"/>
              <a:tabLst>
                <a:tab pos="1177925" algn="l"/>
                <a:tab pos="1179195" algn="l"/>
              </a:tabLst>
            </a:pPr>
            <a:r>
              <a:rPr sz="1900" spc="-15" dirty="0">
                <a:latin typeface="Calibri"/>
                <a:cs typeface="Calibri"/>
              </a:rPr>
              <a:t>Azure </a:t>
            </a:r>
            <a:r>
              <a:rPr sz="1900" spc="-25" dirty="0">
                <a:latin typeface="Calibri"/>
                <a:cs typeface="Calibri"/>
              </a:rPr>
              <a:t>AD, </a:t>
            </a:r>
            <a:r>
              <a:rPr sz="1900" spc="-10" dirty="0">
                <a:latin typeface="Calibri"/>
                <a:cs typeface="Calibri"/>
              </a:rPr>
              <a:t>Facebook, </a:t>
            </a:r>
            <a:r>
              <a:rPr sz="1900" spc="-5" dirty="0">
                <a:latin typeface="Calibri"/>
                <a:cs typeface="Calibri"/>
              </a:rPr>
              <a:t>Google, </a:t>
            </a:r>
            <a:r>
              <a:rPr sz="1900" spc="-15" dirty="0">
                <a:latin typeface="Calibri"/>
                <a:cs typeface="Calibri"/>
              </a:rPr>
              <a:t>LinkedIn, </a:t>
            </a:r>
            <a:r>
              <a:rPr sz="1900" spc="-45" dirty="0">
                <a:latin typeface="Calibri"/>
                <a:cs typeface="Calibri"/>
              </a:rPr>
              <a:t>Twitter,</a:t>
            </a:r>
            <a:r>
              <a:rPr sz="1900" spc="165" dirty="0">
                <a:latin typeface="Calibri"/>
                <a:cs typeface="Calibri"/>
              </a:rPr>
              <a:t> </a:t>
            </a:r>
            <a:r>
              <a:rPr sz="1900" spc="-15" dirty="0">
                <a:latin typeface="Calibri"/>
                <a:cs typeface="Calibri"/>
              </a:rPr>
              <a:t>etc.</a:t>
            </a:r>
            <a:endParaRPr sz="1900">
              <a:latin typeface="Calibri"/>
              <a:cs typeface="Calibri"/>
            </a:endParaRPr>
          </a:p>
          <a:p>
            <a:pPr marL="711835" lvl="1" indent="-233045">
              <a:lnSpc>
                <a:spcPts val="2730"/>
              </a:lnSpc>
              <a:buFont typeface="Arial"/>
              <a:buChar char="•"/>
              <a:tabLst>
                <a:tab pos="711835" algn="l"/>
                <a:tab pos="712470" algn="l"/>
              </a:tabLst>
            </a:pPr>
            <a:r>
              <a:rPr sz="2300" spc="-5" dirty="0">
                <a:latin typeface="Calibri"/>
                <a:cs typeface="Calibri"/>
              </a:rPr>
              <a:t>Serves </a:t>
            </a:r>
            <a:r>
              <a:rPr sz="2300" dirty="0">
                <a:latin typeface="Calibri"/>
                <a:cs typeface="Calibri"/>
              </a:rPr>
              <a:t>as the </a:t>
            </a:r>
            <a:r>
              <a:rPr sz="2300" spc="-5" dirty="0">
                <a:latin typeface="Calibri"/>
                <a:cs typeface="Calibri"/>
              </a:rPr>
              <a:t>basic </a:t>
            </a:r>
            <a:r>
              <a:rPr sz="2300" spc="-20" dirty="0">
                <a:latin typeface="Calibri"/>
                <a:cs typeface="Calibri"/>
              </a:rPr>
              <a:t>for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authorization:</a:t>
            </a:r>
            <a:endParaRPr sz="2300">
              <a:latin typeface="Calibri"/>
              <a:cs typeface="Calibri"/>
            </a:endParaRPr>
          </a:p>
          <a:p>
            <a:pPr marL="1178560" lvl="2" indent="-233679">
              <a:lnSpc>
                <a:spcPct val="100000"/>
              </a:lnSpc>
              <a:spcBef>
                <a:spcPts val="65"/>
              </a:spcBef>
              <a:buFont typeface="Arial"/>
              <a:buChar char="•"/>
              <a:tabLst>
                <a:tab pos="1177925" algn="l"/>
                <a:tab pos="1179195" algn="l"/>
              </a:tabLst>
            </a:pPr>
            <a:r>
              <a:rPr sz="1900" spc="-10" dirty="0">
                <a:latin typeface="Calibri"/>
                <a:cs typeface="Calibri"/>
              </a:rPr>
              <a:t>Handled by </a:t>
            </a:r>
            <a:r>
              <a:rPr sz="1900" spc="-5" dirty="0">
                <a:latin typeface="Calibri"/>
                <a:cs typeface="Calibri"/>
              </a:rPr>
              <a:t>a </a:t>
            </a:r>
            <a:r>
              <a:rPr sz="1900" spc="-15" dirty="0">
                <a:latin typeface="Calibri"/>
                <a:cs typeface="Calibri"/>
              </a:rPr>
              <a:t>resource</a:t>
            </a:r>
            <a:r>
              <a:rPr sz="1900" spc="35" dirty="0">
                <a:latin typeface="Calibri"/>
                <a:cs typeface="Calibri"/>
              </a:rPr>
              <a:t> </a:t>
            </a:r>
            <a:r>
              <a:rPr sz="1900" spc="-15" dirty="0">
                <a:latin typeface="Calibri"/>
                <a:cs typeface="Calibri"/>
              </a:rPr>
              <a:t>provider</a:t>
            </a:r>
            <a:endParaRPr sz="1900">
              <a:latin typeface="Calibri"/>
              <a:cs typeface="Calibri"/>
            </a:endParaRPr>
          </a:p>
          <a:p>
            <a:pPr marL="1178560" lvl="2" indent="-233679">
              <a:lnSpc>
                <a:spcPct val="100000"/>
              </a:lnSpc>
              <a:spcBef>
                <a:spcPts val="35"/>
              </a:spcBef>
              <a:buFont typeface="Arial"/>
              <a:buChar char="•"/>
              <a:tabLst>
                <a:tab pos="1177925" algn="l"/>
                <a:tab pos="1179195" algn="l"/>
              </a:tabLst>
            </a:pPr>
            <a:r>
              <a:rPr sz="1900" spc="-10" dirty="0">
                <a:latin typeface="Calibri"/>
                <a:cs typeface="Calibri"/>
              </a:rPr>
              <a:t>Determines </a:t>
            </a:r>
            <a:r>
              <a:rPr sz="1900" spc="-5" dirty="0">
                <a:latin typeface="Calibri"/>
                <a:cs typeface="Calibri"/>
              </a:rPr>
              <a:t>access </a:t>
            </a:r>
            <a:r>
              <a:rPr sz="1900" spc="-15" dirty="0">
                <a:latin typeface="Calibri"/>
                <a:cs typeface="Calibri"/>
              </a:rPr>
              <a:t>to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resources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0123" y="536574"/>
            <a:ext cx="1522730" cy="7099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50" b="0" spc="10" dirty="0">
                <a:solidFill>
                  <a:srgbClr val="0078D3"/>
                </a:solidFill>
                <a:latin typeface="Calibri Light"/>
                <a:cs typeface="Calibri Light"/>
              </a:rPr>
              <a:t>Claims</a:t>
            </a:r>
            <a:endParaRPr sz="4450">
              <a:latin typeface="Calibri Light"/>
              <a:cs typeface="Calibr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914388" y="2543555"/>
            <a:ext cx="4703063" cy="42031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0123" y="1343718"/>
            <a:ext cx="8458835" cy="89789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5745" indent="-233045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6379" algn="l"/>
              </a:tabLst>
            </a:pPr>
            <a:r>
              <a:rPr sz="2850" spc="-5" dirty="0">
                <a:solidFill>
                  <a:srgbClr val="00AFEF"/>
                </a:solidFill>
                <a:latin typeface="Calibri"/>
                <a:cs typeface="Calibri"/>
              </a:rPr>
              <a:t>Manages </a:t>
            </a:r>
            <a:r>
              <a:rPr sz="2850" dirty="0">
                <a:solidFill>
                  <a:srgbClr val="00AFEF"/>
                </a:solidFill>
                <a:latin typeface="Calibri"/>
                <a:cs typeface="Calibri"/>
              </a:rPr>
              <a:t>and </a:t>
            </a:r>
            <a:r>
              <a:rPr sz="2850" spc="-15" dirty="0">
                <a:solidFill>
                  <a:srgbClr val="00AFEF"/>
                </a:solidFill>
                <a:latin typeface="Calibri"/>
                <a:cs typeface="Calibri"/>
              </a:rPr>
              <a:t>enforces </a:t>
            </a:r>
            <a:r>
              <a:rPr sz="2850" dirty="0">
                <a:solidFill>
                  <a:srgbClr val="00AFEF"/>
                </a:solidFill>
                <a:latin typeface="Calibri"/>
                <a:cs typeface="Calibri"/>
              </a:rPr>
              <a:t>permissions </a:t>
            </a:r>
            <a:r>
              <a:rPr sz="2850" spc="-5" dirty="0">
                <a:solidFill>
                  <a:srgbClr val="00AFEF"/>
                </a:solidFill>
                <a:latin typeface="Calibri"/>
                <a:cs typeface="Calibri"/>
              </a:rPr>
              <a:t>based </a:t>
            </a:r>
            <a:r>
              <a:rPr sz="2850" dirty="0">
                <a:solidFill>
                  <a:srgbClr val="00AFEF"/>
                </a:solidFill>
                <a:latin typeface="Calibri"/>
                <a:cs typeface="Calibri"/>
              </a:rPr>
              <a:t>on </a:t>
            </a:r>
            <a:r>
              <a:rPr sz="2850" spc="-5" dirty="0">
                <a:solidFill>
                  <a:srgbClr val="00AFEF"/>
                </a:solidFill>
                <a:latin typeface="Calibri"/>
                <a:cs typeface="Calibri"/>
              </a:rPr>
              <a:t>user</a:t>
            </a:r>
            <a:r>
              <a:rPr sz="2850" spc="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50" spc="-10" dirty="0">
                <a:solidFill>
                  <a:srgbClr val="00AFEF"/>
                </a:solidFill>
                <a:latin typeface="Calibri"/>
                <a:cs typeface="Calibri"/>
              </a:rPr>
              <a:t>roles:</a:t>
            </a:r>
            <a:endParaRPr sz="2850">
              <a:latin typeface="Calibri"/>
              <a:cs typeface="Calibri"/>
            </a:endParaRPr>
          </a:p>
          <a:p>
            <a:pPr marL="712470" lvl="1" indent="-233679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713105" algn="l"/>
              </a:tabLst>
            </a:pPr>
            <a:r>
              <a:rPr sz="2450" dirty="0">
                <a:latin typeface="Calibri"/>
                <a:cs typeface="Calibri"/>
              </a:rPr>
              <a:t>An </a:t>
            </a:r>
            <a:r>
              <a:rPr sz="2450" spc="-10" dirty="0">
                <a:latin typeface="Calibri"/>
                <a:cs typeface="Calibri"/>
              </a:rPr>
              <a:t>identity </a:t>
            </a:r>
            <a:r>
              <a:rPr sz="2450" spc="-15" dirty="0">
                <a:latin typeface="Calibri"/>
                <a:cs typeface="Calibri"/>
              </a:rPr>
              <a:t>may </a:t>
            </a:r>
            <a:r>
              <a:rPr sz="2450" spc="-5" dirty="0">
                <a:latin typeface="Calibri"/>
                <a:cs typeface="Calibri"/>
              </a:rPr>
              <a:t>belong </a:t>
            </a:r>
            <a:r>
              <a:rPr sz="2450" spc="-15" dirty="0">
                <a:latin typeface="Calibri"/>
                <a:cs typeface="Calibri"/>
              </a:rPr>
              <a:t>to </a:t>
            </a:r>
            <a:r>
              <a:rPr sz="2450" spc="-5" dirty="0">
                <a:latin typeface="Calibri"/>
                <a:cs typeface="Calibri"/>
              </a:rPr>
              <a:t>one or </a:t>
            </a:r>
            <a:r>
              <a:rPr sz="2450" spc="-10" dirty="0">
                <a:latin typeface="Calibri"/>
                <a:cs typeface="Calibri"/>
              </a:rPr>
              <a:t>more</a:t>
            </a:r>
            <a:r>
              <a:rPr sz="2450" spc="-60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roles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0123" y="425957"/>
            <a:ext cx="5737225" cy="7099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50" b="0" spc="5" dirty="0">
                <a:solidFill>
                  <a:srgbClr val="0078D3"/>
                </a:solidFill>
                <a:latin typeface="Calibri Light"/>
                <a:cs typeface="Calibri Light"/>
              </a:rPr>
              <a:t>Role-based</a:t>
            </a:r>
            <a:r>
              <a:rPr sz="4450" b="0" spc="-50" dirty="0">
                <a:solidFill>
                  <a:srgbClr val="0078D3"/>
                </a:solidFill>
                <a:latin typeface="Calibri Light"/>
                <a:cs typeface="Calibri Light"/>
              </a:rPr>
              <a:t> </a:t>
            </a:r>
            <a:r>
              <a:rPr sz="4450" b="0" dirty="0">
                <a:solidFill>
                  <a:srgbClr val="0078D3"/>
                </a:solidFill>
                <a:latin typeface="Calibri Light"/>
                <a:cs typeface="Calibri Light"/>
              </a:rPr>
              <a:t>authorization</a:t>
            </a:r>
            <a:endParaRPr sz="4450">
              <a:latin typeface="Calibri Light"/>
              <a:cs typeface="Calibr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98320" y="2369039"/>
            <a:ext cx="7502652" cy="44935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6046" y="3574922"/>
            <a:ext cx="4430395" cy="403860"/>
          </a:xfrm>
          <a:custGeom>
            <a:avLst/>
            <a:gdLst/>
            <a:ahLst/>
            <a:cxnLst/>
            <a:rect l="l" t="t" r="r" b="b"/>
            <a:pathLst>
              <a:path w="4430395" h="403860">
                <a:moveTo>
                  <a:pt x="0" y="403860"/>
                </a:moveTo>
                <a:lnTo>
                  <a:pt x="4430268" y="403860"/>
                </a:lnTo>
                <a:lnTo>
                  <a:pt x="4430268" y="0"/>
                </a:lnTo>
                <a:lnTo>
                  <a:pt x="0" y="0"/>
                </a:lnTo>
                <a:lnTo>
                  <a:pt x="0" y="40386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76046" y="3852290"/>
            <a:ext cx="3689985" cy="403860"/>
          </a:xfrm>
          <a:custGeom>
            <a:avLst/>
            <a:gdLst/>
            <a:ahLst/>
            <a:cxnLst/>
            <a:rect l="l" t="t" r="r" b="b"/>
            <a:pathLst>
              <a:path w="3689985" h="403860">
                <a:moveTo>
                  <a:pt x="0" y="403860"/>
                </a:moveTo>
                <a:lnTo>
                  <a:pt x="3689604" y="403860"/>
                </a:lnTo>
                <a:lnTo>
                  <a:pt x="3689604" y="0"/>
                </a:lnTo>
                <a:lnTo>
                  <a:pt x="0" y="0"/>
                </a:lnTo>
                <a:lnTo>
                  <a:pt x="0" y="40386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76046" y="4129658"/>
            <a:ext cx="946785" cy="403860"/>
          </a:xfrm>
          <a:custGeom>
            <a:avLst/>
            <a:gdLst/>
            <a:ahLst/>
            <a:cxnLst/>
            <a:rect l="l" t="t" r="r" b="b"/>
            <a:pathLst>
              <a:path w="946785" h="403860">
                <a:moveTo>
                  <a:pt x="0" y="403859"/>
                </a:moveTo>
                <a:lnTo>
                  <a:pt x="946404" y="403859"/>
                </a:lnTo>
                <a:lnTo>
                  <a:pt x="946404" y="0"/>
                </a:lnTo>
                <a:lnTo>
                  <a:pt x="0" y="0"/>
                </a:lnTo>
                <a:lnTo>
                  <a:pt x="0" y="40385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30123" y="1631695"/>
            <a:ext cx="4480560" cy="1784985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245745" marR="403225" indent="-233045" algn="just">
              <a:lnSpc>
                <a:spcPct val="70000"/>
              </a:lnSpc>
              <a:spcBef>
                <a:spcPts val="1040"/>
              </a:spcBef>
              <a:buFont typeface="Arial"/>
              <a:buChar char="•"/>
              <a:tabLst>
                <a:tab pos="246379" algn="l"/>
              </a:tabLst>
            </a:pPr>
            <a:r>
              <a:rPr sz="2600" spc="-10" dirty="0">
                <a:latin typeface="Calibri"/>
                <a:cs typeface="Calibri"/>
              </a:rPr>
              <a:t>Provides fine-grained </a:t>
            </a:r>
            <a:r>
              <a:rPr sz="2600" dirty="0">
                <a:latin typeface="Calibri"/>
                <a:cs typeface="Calibri"/>
              </a:rPr>
              <a:t>access  </a:t>
            </a:r>
            <a:r>
              <a:rPr sz="2600" spc="-5" dirty="0">
                <a:latin typeface="Calibri"/>
                <a:cs typeface="Calibri"/>
              </a:rPr>
              <a:t>management </a:t>
            </a:r>
            <a:r>
              <a:rPr sz="2600" dirty="0">
                <a:latin typeface="Calibri"/>
                <a:cs typeface="Calibri"/>
              </a:rPr>
              <a:t>of </a:t>
            </a:r>
            <a:r>
              <a:rPr sz="2600" spc="-10" dirty="0">
                <a:latin typeface="Calibri"/>
                <a:cs typeface="Calibri"/>
              </a:rPr>
              <a:t>resources</a:t>
            </a:r>
            <a:r>
              <a:rPr sz="2600" spc="-114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  </a:t>
            </a:r>
            <a:r>
              <a:rPr sz="2600" spc="-10" dirty="0">
                <a:latin typeface="Calibri"/>
                <a:cs typeface="Calibri"/>
              </a:rPr>
              <a:t>Azure</a:t>
            </a:r>
            <a:endParaRPr sz="2600">
              <a:latin typeface="Calibri"/>
              <a:cs typeface="Calibri"/>
            </a:endParaRPr>
          </a:p>
          <a:p>
            <a:pPr marL="245745" indent="-233045">
              <a:lnSpc>
                <a:spcPct val="100000"/>
              </a:lnSpc>
              <a:spcBef>
                <a:spcPts val="60"/>
              </a:spcBef>
              <a:buFont typeface="Arial"/>
              <a:buChar char="•"/>
              <a:tabLst>
                <a:tab pos="246379" algn="l"/>
              </a:tabLst>
            </a:pPr>
            <a:r>
              <a:rPr sz="2600" spc="-15" dirty="0">
                <a:latin typeface="Calibri"/>
                <a:cs typeface="Calibri"/>
              </a:rPr>
              <a:t>Facilitates segregation </a:t>
            </a:r>
            <a:r>
              <a:rPr sz="2600" spc="-5" dirty="0">
                <a:latin typeface="Calibri"/>
                <a:cs typeface="Calibri"/>
              </a:rPr>
              <a:t>of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duties</a:t>
            </a:r>
            <a:endParaRPr sz="2600">
              <a:latin typeface="Calibri"/>
              <a:cs typeface="Calibri"/>
            </a:endParaRPr>
          </a:p>
          <a:p>
            <a:pPr marL="245745" indent="-233045">
              <a:lnSpc>
                <a:spcPct val="100000"/>
              </a:lnSpc>
              <a:spcBef>
                <a:spcPts val="60"/>
              </a:spcBef>
              <a:buFont typeface="Arial"/>
              <a:buChar char="•"/>
              <a:tabLst>
                <a:tab pos="246379" algn="l"/>
              </a:tabLst>
            </a:pPr>
            <a:r>
              <a:rPr sz="2600" spc="-15" dirty="0">
                <a:latin typeface="Calibri"/>
                <a:cs typeface="Calibri"/>
              </a:rPr>
              <a:t>Role </a:t>
            </a:r>
            <a:r>
              <a:rPr sz="2600" spc="-5" dirty="0">
                <a:latin typeface="Calibri"/>
                <a:cs typeface="Calibri"/>
              </a:rPr>
              <a:t>assignments bind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role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6046" y="3297554"/>
            <a:ext cx="4430395" cy="27749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sz="2600" spc="-5" dirty="0">
                <a:latin typeface="Calibri"/>
                <a:cs typeface="Calibri"/>
              </a:rPr>
              <a:t>definition </a:t>
            </a:r>
            <a:r>
              <a:rPr sz="2600" spc="-10" dirty="0">
                <a:latin typeface="Calibri"/>
                <a:cs typeface="Calibri"/>
              </a:rPr>
              <a:t>to </a:t>
            </a:r>
            <a:r>
              <a:rPr sz="2600" dirty="0">
                <a:latin typeface="Calibri"/>
                <a:cs typeface="Calibri"/>
              </a:rPr>
              <a:t>a </a:t>
            </a:r>
            <a:r>
              <a:rPr sz="2600" spc="-5" dirty="0">
                <a:latin typeface="Calibri"/>
                <a:cs typeface="Calibri"/>
              </a:rPr>
              <a:t>security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principal,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6046" y="3574922"/>
            <a:ext cx="4430395" cy="27749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sz="2600" spc="-15" dirty="0">
                <a:latin typeface="Calibri"/>
                <a:cs typeface="Calibri"/>
              </a:rPr>
              <a:t>at </a:t>
            </a:r>
            <a:r>
              <a:rPr sz="2600" dirty="0">
                <a:latin typeface="Calibri"/>
                <a:cs typeface="Calibri"/>
              </a:rPr>
              <a:t>a </a:t>
            </a:r>
            <a:r>
              <a:rPr sz="2600" spc="-5" dirty="0">
                <a:latin typeface="Calibri"/>
                <a:cs typeface="Calibri"/>
              </a:rPr>
              <a:t>specific </a:t>
            </a:r>
            <a:r>
              <a:rPr sz="2600" spc="-10" dirty="0">
                <a:latin typeface="Calibri"/>
                <a:cs typeface="Calibri"/>
              </a:rPr>
              <a:t>scope </a:t>
            </a:r>
            <a:r>
              <a:rPr sz="2600" spc="-5" dirty="0">
                <a:latin typeface="Calibri"/>
                <a:cs typeface="Calibri"/>
              </a:rPr>
              <a:t>(or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boundary)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3600" y="3826890"/>
            <a:ext cx="363918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5" dirty="0">
                <a:latin typeface="Calibri"/>
                <a:cs typeface="Calibri"/>
              </a:rPr>
              <a:t>for </a:t>
            </a:r>
            <a:r>
              <a:rPr sz="2600" dirty="0">
                <a:latin typeface="Calibri"/>
                <a:cs typeface="Calibri"/>
              </a:rPr>
              <a:t>the </a:t>
            </a:r>
            <a:r>
              <a:rPr sz="2600" spc="-5" dirty="0">
                <a:latin typeface="Calibri"/>
                <a:cs typeface="Calibri"/>
              </a:rPr>
              <a:t>purpose of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granting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6046" y="4256150"/>
            <a:ext cx="946785" cy="27749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30"/>
              </a:lnSpc>
            </a:pPr>
            <a:r>
              <a:rPr sz="2600" dirty="0">
                <a:latin typeface="Calibri"/>
                <a:cs typeface="Calibri"/>
              </a:rPr>
              <a:t>acces</a:t>
            </a:r>
            <a:r>
              <a:rPr sz="2600" spc="5" dirty="0">
                <a:latin typeface="Calibri"/>
                <a:cs typeface="Calibri"/>
              </a:rPr>
              <a:t>s</a:t>
            </a:r>
            <a:r>
              <a:rPr sz="2600" dirty="0">
                <a:latin typeface="Calibri"/>
                <a:cs typeface="Calibri"/>
              </a:rPr>
              <a:t>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0123" y="4509642"/>
            <a:ext cx="383159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5745" indent="-23304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6379" algn="l"/>
              </a:tabLst>
            </a:pPr>
            <a:r>
              <a:rPr sz="2600" spc="-5" dirty="0">
                <a:latin typeface="Calibri"/>
                <a:cs typeface="Calibri"/>
              </a:rPr>
              <a:t>Supports </a:t>
            </a:r>
            <a:r>
              <a:rPr sz="2600" spc="-20" dirty="0">
                <a:latin typeface="Calibri"/>
                <a:cs typeface="Calibri"/>
              </a:rPr>
              <a:t>four </a:t>
            </a:r>
            <a:r>
              <a:rPr sz="2600" spc="-10" dirty="0">
                <a:latin typeface="Calibri"/>
                <a:cs typeface="Calibri"/>
              </a:rPr>
              <a:t>scope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types: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42389" y="4887086"/>
            <a:ext cx="2588260" cy="33401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30"/>
              </a:lnSpc>
            </a:pPr>
            <a:r>
              <a:rPr sz="2300" dirty="0">
                <a:latin typeface="Calibri"/>
                <a:cs typeface="Calibri"/>
              </a:rPr>
              <a:t>A </a:t>
            </a:r>
            <a:r>
              <a:rPr sz="2300" spc="-5" dirty="0">
                <a:latin typeface="Calibri"/>
                <a:cs typeface="Calibri"/>
              </a:rPr>
              <a:t>management</a:t>
            </a:r>
            <a:r>
              <a:rPr sz="2300" spc="-8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group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42389" y="5220842"/>
            <a:ext cx="1687195" cy="28511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45"/>
              </a:lnSpc>
            </a:pPr>
            <a:r>
              <a:rPr sz="2300" dirty="0">
                <a:latin typeface="Calibri"/>
                <a:cs typeface="Calibri"/>
              </a:rPr>
              <a:t>A</a:t>
            </a:r>
            <a:r>
              <a:rPr sz="2300" spc="-9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subscription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42389" y="5505830"/>
            <a:ext cx="2044700" cy="33337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20"/>
              </a:lnSpc>
            </a:pPr>
            <a:r>
              <a:rPr sz="2300" dirty="0">
                <a:latin typeface="Calibri"/>
                <a:cs typeface="Calibri"/>
              </a:rPr>
              <a:t>A </a:t>
            </a:r>
            <a:r>
              <a:rPr sz="2300" spc="-10" dirty="0">
                <a:latin typeface="Calibri"/>
                <a:cs typeface="Calibri"/>
              </a:rPr>
              <a:t>resource</a:t>
            </a:r>
            <a:r>
              <a:rPr sz="2300" spc="-50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group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96772" y="4862905"/>
            <a:ext cx="128270" cy="1304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600"/>
              </a:lnSpc>
              <a:spcBef>
                <a:spcPts val="105"/>
              </a:spcBef>
            </a:pPr>
            <a:r>
              <a:rPr sz="2300" dirty="0">
                <a:latin typeface="Arial"/>
                <a:cs typeface="Arial"/>
              </a:rPr>
              <a:t>•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ts val="2435"/>
              </a:lnSpc>
            </a:pPr>
            <a:r>
              <a:rPr sz="2300" dirty="0">
                <a:latin typeface="Arial"/>
                <a:cs typeface="Arial"/>
              </a:rPr>
              <a:t>•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ts val="2430"/>
              </a:lnSpc>
            </a:pPr>
            <a:r>
              <a:rPr sz="2300" dirty="0">
                <a:latin typeface="Arial"/>
                <a:cs typeface="Arial"/>
              </a:rPr>
              <a:t>•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ts val="2590"/>
              </a:lnSpc>
            </a:pPr>
            <a:r>
              <a:rPr sz="2300" dirty="0">
                <a:latin typeface="Arial"/>
                <a:cs typeface="Arial"/>
              </a:rPr>
              <a:t>•</a:t>
            </a:r>
            <a:endParaRPr sz="23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42389" y="5838825"/>
            <a:ext cx="1280795" cy="33337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80"/>
              </a:lnSpc>
            </a:pPr>
            <a:r>
              <a:rPr sz="2300" dirty="0">
                <a:latin typeface="Calibri"/>
                <a:cs typeface="Calibri"/>
              </a:rPr>
              <a:t>A</a:t>
            </a:r>
            <a:r>
              <a:rPr sz="2300" spc="-7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resource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0123" y="6149441"/>
            <a:ext cx="3134360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5745" indent="-23304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6379" algn="l"/>
              </a:tabLst>
            </a:pPr>
            <a:r>
              <a:rPr sz="2600" dirty="0">
                <a:latin typeface="Calibri"/>
                <a:cs typeface="Calibri"/>
              </a:rPr>
              <a:t>Includes </a:t>
            </a:r>
            <a:r>
              <a:rPr sz="2600" spc="-5" dirty="0">
                <a:latin typeface="Calibri"/>
                <a:cs typeface="Calibri"/>
              </a:rPr>
              <a:t>built-in</a:t>
            </a:r>
            <a:r>
              <a:rPr sz="2600" spc="-9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roles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630123" y="240029"/>
            <a:ext cx="7609205" cy="7099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50" b="0" spc="5" dirty="0">
                <a:solidFill>
                  <a:srgbClr val="0078D3"/>
                </a:solidFill>
                <a:latin typeface="Calibri Light"/>
                <a:cs typeface="Calibri Light"/>
              </a:rPr>
              <a:t>Role-based </a:t>
            </a:r>
            <a:r>
              <a:rPr sz="4450" b="0" spc="15" dirty="0">
                <a:solidFill>
                  <a:srgbClr val="0078D3"/>
                </a:solidFill>
                <a:latin typeface="Calibri Light"/>
                <a:cs typeface="Calibri Light"/>
              </a:rPr>
              <a:t>access </a:t>
            </a:r>
            <a:r>
              <a:rPr sz="4450" b="0" spc="-15" dirty="0">
                <a:solidFill>
                  <a:srgbClr val="0078D3"/>
                </a:solidFill>
                <a:latin typeface="Calibri Light"/>
                <a:cs typeface="Calibri Light"/>
              </a:rPr>
              <a:t>control</a:t>
            </a:r>
            <a:r>
              <a:rPr sz="4450" b="0" spc="-65" dirty="0">
                <a:solidFill>
                  <a:srgbClr val="0078D3"/>
                </a:solidFill>
                <a:latin typeface="Calibri Light"/>
                <a:cs typeface="Calibri Light"/>
              </a:rPr>
              <a:t> </a:t>
            </a:r>
            <a:r>
              <a:rPr sz="4450" b="0" dirty="0">
                <a:solidFill>
                  <a:srgbClr val="0078D3"/>
                </a:solidFill>
                <a:latin typeface="Calibri Light"/>
                <a:cs typeface="Calibri Light"/>
              </a:rPr>
              <a:t>(RBAC)</a:t>
            </a:r>
            <a:endParaRPr sz="4450">
              <a:latin typeface="Calibri Light"/>
              <a:cs typeface="Calibri Ligh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539740" y="1921763"/>
            <a:ext cx="6725411" cy="4227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40679" y="0"/>
            <a:ext cx="6995159" cy="6995159"/>
          </a:xfrm>
          <a:custGeom>
            <a:avLst/>
            <a:gdLst/>
            <a:ahLst/>
            <a:cxnLst/>
            <a:rect l="l" t="t" r="r" b="b"/>
            <a:pathLst>
              <a:path w="6995159" h="6995159">
                <a:moveTo>
                  <a:pt x="0" y="6995159"/>
                </a:moveTo>
                <a:lnTo>
                  <a:pt x="6995159" y="6995159"/>
                </a:lnTo>
                <a:lnTo>
                  <a:pt x="6995159" y="0"/>
                </a:lnTo>
                <a:lnTo>
                  <a:pt x="0" y="0"/>
                </a:lnTo>
                <a:lnTo>
                  <a:pt x="0" y="6995159"/>
                </a:lnTo>
                <a:close/>
              </a:path>
            </a:pathLst>
          </a:custGeom>
          <a:solidFill>
            <a:srgbClr val="D2D2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81145" y="643247"/>
            <a:ext cx="1007110" cy="194310"/>
          </a:xfrm>
          <a:custGeom>
            <a:avLst/>
            <a:gdLst/>
            <a:ahLst/>
            <a:cxnLst/>
            <a:rect l="l" t="t" r="r" b="b"/>
            <a:pathLst>
              <a:path w="1007110" h="194309">
                <a:moveTo>
                  <a:pt x="44202" y="13216"/>
                </a:moveTo>
                <a:lnTo>
                  <a:pt x="0" y="13216"/>
                </a:lnTo>
                <a:lnTo>
                  <a:pt x="0" y="191215"/>
                </a:lnTo>
                <a:lnTo>
                  <a:pt x="29169" y="191215"/>
                </a:lnTo>
                <a:lnTo>
                  <a:pt x="29169" y="66968"/>
                </a:lnTo>
                <a:lnTo>
                  <a:pt x="28383" y="58156"/>
                </a:lnTo>
                <a:lnTo>
                  <a:pt x="28304" y="49344"/>
                </a:lnTo>
                <a:lnTo>
                  <a:pt x="27410" y="45820"/>
                </a:lnTo>
                <a:lnTo>
                  <a:pt x="57071" y="45820"/>
                </a:lnTo>
                <a:lnTo>
                  <a:pt x="44202" y="13216"/>
                </a:lnTo>
                <a:close/>
              </a:path>
              <a:path w="1007110" h="194309">
                <a:moveTo>
                  <a:pt x="57071" y="45820"/>
                </a:moveTo>
                <a:lnTo>
                  <a:pt x="28304" y="45820"/>
                </a:lnTo>
                <a:lnTo>
                  <a:pt x="30064" y="52871"/>
                </a:lnTo>
                <a:lnTo>
                  <a:pt x="31824" y="58156"/>
                </a:lnTo>
                <a:lnTo>
                  <a:pt x="32719" y="61680"/>
                </a:lnTo>
                <a:lnTo>
                  <a:pt x="85749" y="191216"/>
                </a:lnTo>
                <a:lnTo>
                  <a:pt x="106061" y="191216"/>
                </a:lnTo>
                <a:lnTo>
                  <a:pt x="123500" y="148039"/>
                </a:lnTo>
                <a:lnTo>
                  <a:pt x="96337" y="148039"/>
                </a:lnTo>
                <a:lnTo>
                  <a:pt x="95443" y="142751"/>
                </a:lnTo>
                <a:lnTo>
                  <a:pt x="92818" y="134820"/>
                </a:lnTo>
                <a:lnTo>
                  <a:pt x="88374" y="125127"/>
                </a:lnTo>
                <a:lnTo>
                  <a:pt x="57071" y="45820"/>
                </a:lnTo>
                <a:close/>
              </a:path>
              <a:path w="1007110" h="194309">
                <a:moveTo>
                  <a:pt x="192675" y="45820"/>
                </a:moveTo>
                <a:lnTo>
                  <a:pt x="163505" y="45820"/>
                </a:lnTo>
                <a:lnTo>
                  <a:pt x="162988" y="55376"/>
                </a:lnTo>
                <a:lnTo>
                  <a:pt x="162722" y="64104"/>
                </a:lnTo>
                <a:lnTo>
                  <a:pt x="162611" y="191216"/>
                </a:lnTo>
                <a:lnTo>
                  <a:pt x="192675" y="191216"/>
                </a:lnTo>
                <a:lnTo>
                  <a:pt x="192675" y="45820"/>
                </a:lnTo>
                <a:close/>
              </a:path>
              <a:path w="1007110" h="194309">
                <a:moveTo>
                  <a:pt x="192675" y="13216"/>
                </a:moveTo>
                <a:lnTo>
                  <a:pt x="151128" y="13216"/>
                </a:lnTo>
                <a:lnTo>
                  <a:pt x="105166" y="125127"/>
                </a:lnTo>
                <a:lnTo>
                  <a:pt x="97232" y="148039"/>
                </a:lnTo>
                <a:lnTo>
                  <a:pt x="123500" y="148039"/>
                </a:lnTo>
                <a:lnTo>
                  <a:pt x="159091" y="59919"/>
                </a:lnTo>
                <a:lnTo>
                  <a:pt x="160851" y="57275"/>
                </a:lnTo>
                <a:lnTo>
                  <a:pt x="161746" y="51107"/>
                </a:lnTo>
                <a:lnTo>
                  <a:pt x="163505" y="45820"/>
                </a:lnTo>
                <a:lnTo>
                  <a:pt x="192675" y="45820"/>
                </a:lnTo>
                <a:lnTo>
                  <a:pt x="192675" y="13216"/>
                </a:lnTo>
                <a:close/>
              </a:path>
              <a:path w="1007110" h="194309">
                <a:moveTo>
                  <a:pt x="251880" y="63444"/>
                </a:moveTo>
                <a:lnTo>
                  <a:pt x="221815" y="63444"/>
                </a:lnTo>
                <a:lnTo>
                  <a:pt x="221815" y="191216"/>
                </a:lnTo>
                <a:lnTo>
                  <a:pt x="251880" y="191216"/>
                </a:lnTo>
                <a:lnTo>
                  <a:pt x="251880" y="63444"/>
                </a:lnTo>
                <a:close/>
              </a:path>
              <a:path w="1007110" h="194309">
                <a:moveTo>
                  <a:pt x="242156" y="9691"/>
                </a:moveTo>
                <a:lnTo>
                  <a:pt x="232433" y="9691"/>
                </a:lnTo>
                <a:lnTo>
                  <a:pt x="228019" y="11455"/>
                </a:lnTo>
                <a:lnTo>
                  <a:pt x="224470" y="14979"/>
                </a:lnTo>
                <a:lnTo>
                  <a:pt x="220950" y="17623"/>
                </a:lnTo>
                <a:lnTo>
                  <a:pt x="219190" y="22028"/>
                </a:lnTo>
                <a:lnTo>
                  <a:pt x="219190" y="31720"/>
                </a:lnTo>
                <a:lnTo>
                  <a:pt x="220950" y="36127"/>
                </a:lnTo>
                <a:lnTo>
                  <a:pt x="224470" y="39652"/>
                </a:lnTo>
                <a:lnTo>
                  <a:pt x="228019" y="42295"/>
                </a:lnTo>
                <a:lnTo>
                  <a:pt x="232433" y="44059"/>
                </a:lnTo>
                <a:lnTo>
                  <a:pt x="242156" y="44059"/>
                </a:lnTo>
                <a:lnTo>
                  <a:pt x="246571" y="42295"/>
                </a:lnTo>
                <a:lnTo>
                  <a:pt x="250120" y="39652"/>
                </a:lnTo>
                <a:lnTo>
                  <a:pt x="253639" y="36127"/>
                </a:lnTo>
                <a:lnTo>
                  <a:pt x="255399" y="31720"/>
                </a:lnTo>
                <a:lnTo>
                  <a:pt x="255399" y="22028"/>
                </a:lnTo>
                <a:lnTo>
                  <a:pt x="253639" y="18503"/>
                </a:lnTo>
                <a:lnTo>
                  <a:pt x="246571" y="11455"/>
                </a:lnTo>
                <a:lnTo>
                  <a:pt x="242156" y="9691"/>
                </a:lnTo>
                <a:close/>
              </a:path>
              <a:path w="1007110" h="194309">
                <a:moveTo>
                  <a:pt x="352632" y="60800"/>
                </a:moveTo>
                <a:lnTo>
                  <a:pt x="313172" y="65633"/>
                </a:lnTo>
                <a:lnTo>
                  <a:pt x="281049" y="94284"/>
                </a:lnTo>
                <a:lnTo>
                  <a:pt x="273086" y="130415"/>
                </a:lnTo>
                <a:lnTo>
                  <a:pt x="273584" y="139350"/>
                </a:lnTo>
                <a:lnTo>
                  <a:pt x="290419" y="176125"/>
                </a:lnTo>
                <a:lnTo>
                  <a:pt x="326873" y="193364"/>
                </a:lnTo>
                <a:lnTo>
                  <a:pt x="335840" y="193860"/>
                </a:lnTo>
                <a:lnTo>
                  <a:pt x="346099" y="193364"/>
                </a:lnTo>
                <a:lnTo>
                  <a:pt x="355614" y="191877"/>
                </a:lnTo>
                <a:lnTo>
                  <a:pt x="364302" y="189398"/>
                </a:lnTo>
                <a:lnTo>
                  <a:pt x="372078" y="185928"/>
                </a:lnTo>
                <a:lnTo>
                  <a:pt x="372943" y="185048"/>
                </a:lnTo>
                <a:lnTo>
                  <a:pt x="372943" y="169187"/>
                </a:lnTo>
                <a:lnTo>
                  <a:pt x="342014" y="169187"/>
                </a:lnTo>
                <a:lnTo>
                  <a:pt x="333745" y="168526"/>
                </a:lnTo>
                <a:lnTo>
                  <a:pt x="304666" y="137050"/>
                </a:lnTo>
                <a:lnTo>
                  <a:pt x="304015" y="127771"/>
                </a:lnTo>
                <a:lnTo>
                  <a:pt x="304680" y="118863"/>
                </a:lnTo>
                <a:lnTo>
                  <a:pt x="334640" y="86147"/>
                </a:lnTo>
                <a:lnTo>
                  <a:pt x="342908" y="85472"/>
                </a:lnTo>
                <a:lnTo>
                  <a:pt x="372943" y="85472"/>
                </a:lnTo>
                <a:lnTo>
                  <a:pt x="372943" y="66968"/>
                </a:lnTo>
                <a:lnTo>
                  <a:pt x="372078" y="66968"/>
                </a:lnTo>
                <a:lnTo>
                  <a:pt x="368529" y="65207"/>
                </a:lnTo>
                <a:lnTo>
                  <a:pt x="364115" y="63444"/>
                </a:lnTo>
                <a:lnTo>
                  <a:pt x="357911" y="62563"/>
                </a:lnTo>
                <a:lnTo>
                  <a:pt x="352632" y="60800"/>
                </a:lnTo>
                <a:close/>
              </a:path>
              <a:path w="1007110" h="194309">
                <a:moveTo>
                  <a:pt x="372943" y="157731"/>
                </a:moveTo>
                <a:lnTo>
                  <a:pt x="371183" y="158612"/>
                </a:lnTo>
                <a:lnTo>
                  <a:pt x="366769" y="162136"/>
                </a:lnTo>
                <a:lnTo>
                  <a:pt x="362355" y="164780"/>
                </a:lnTo>
                <a:lnTo>
                  <a:pt x="351737" y="168304"/>
                </a:lnTo>
                <a:lnTo>
                  <a:pt x="346428" y="169187"/>
                </a:lnTo>
                <a:lnTo>
                  <a:pt x="372943" y="169187"/>
                </a:lnTo>
                <a:lnTo>
                  <a:pt x="372943" y="157731"/>
                </a:lnTo>
                <a:close/>
              </a:path>
              <a:path w="1007110" h="194309">
                <a:moveTo>
                  <a:pt x="372943" y="85472"/>
                </a:moveTo>
                <a:lnTo>
                  <a:pt x="342908" y="85472"/>
                </a:lnTo>
                <a:lnTo>
                  <a:pt x="350187" y="86120"/>
                </a:lnTo>
                <a:lnTo>
                  <a:pt x="357382" y="88007"/>
                </a:lnTo>
                <a:lnTo>
                  <a:pt x="364408" y="91050"/>
                </a:lnTo>
                <a:lnTo>
                  <a:pt x="371183" y="95167"/>
                </a:lnTo>
                <a:lnTo>
                  <a:pt x="372943" y="96048"/>
                </a:lnTo>
                <a:lnTo>
                  <a:pt x="372943" y="85472"/>
                </a:lnTo>
                <a:close/>
              </a:path>
              <a:path w="1007110" h="194309">
                <a:moveTo>
                  <a:pt x="425079" y="63444"/>
                </a:moveTo>
                <a:lnTo>
                  <a:pt x="395044" y="63444"/>
                </a:lnTo>
                <a:lnTo>
                  <a:pt x="395044" y="191216"/>
                </a:lnTo>
                <a:lnTo>
                  <a:pt x="425079" y="191216"/>
                </a:lnTo>
                <a:lnTo>
                  <a:pt x="425079" y="126008"/>
                </a:lnTo>
                <a:lnTo>
                  <a:pt x="425577" y="117898"/>
                </a:lnTo>
                <a:lnTo>
                  <a:pt x="444525" y="88116"/>
                </a:lnTo>
                <a:lnTo>
                  <a:pt x="469281" y="88116"/>
                </a:lnTo>
                <a:lnTo>
                  <a:pt x="469281" y="85472"/>
                </a:lnTo>
                <a:lnTo>
                  <a:pt x="425079" y="85472"/>
                </a:lnTo>
                <a:lnTo>
                  <a:pt x="425079" y="63444"/>
                </a:lnTo>
                <a:close/>
              </a:path>
              <a:path w="1007110" h="194309">
                <a:moveTo>
                  <a:pt x="469281" y="88116"/>
                </a:moveTo>
                <a:lnTo>
                  <a:pt x="455144" y="88116"/>
                </a:lnTo>
                <a:lnTo>
                  <a:pt x="457798" y="88999"/>
                </a:lnTo>
                <a:lnTo>
                  <a:pt x="464867" y="90760"/>
                </a:lnTo>
                <a:lnTo>
                  <a:pt x="468386" y="92523"/>
                </a:lnTo>
                <a:lnTo>
                  <a:pt x="469281" y="93404"/>
                </a:lnTo>
                <a:lnTo>
                  <a:pt x="469281" y="88116"/>
                </a:lnTo>
                <a:close/>
              </a:path>
              <a:path w="1007110" h="194309">
                <a:moveTo>
                  <a:pt x="466627" y="61680"/>
                </a:moveTo>
                <a:lnTo>
                  <a:pt x="449835" y="61680"/>
                </a:lnTo>
                <a:lnTo>
                  <a:pt x="442766" y="63444"/>
                </a:lnTo>
                <a:lnTo>
                  <a:pt x="437457" y="68731"/>
                </a:lnTo>
                <a:lnTo>
                  <a:pt x="432148" y="73136"/>
                </a:lnTo>
                <a:lnTo>
                  <a:pt x="428628" y="78424"/>
                </a:lnTo>
                <a:lnTo>
                  <a:pt x="425974" y="85472"/>
                </a:lnTo>
                <a:lnTo>
                  <a:pt x="469281" y="85472"/>
                </a:lnTo>
                <a:lnTo>
                  <a:pt x="469281" y="63444"/>
                </a:lnTo>
                <a:lnTo>
                  <a:pt x="466627" y="61680"/>
                </a:lnTo>
                <a:close/>
              </a:path>
              <a:path w="1007110" h="194309">
                <a:moveTo>
                  <a:pt x="539104" y="60800"/>
                </a:moveTo>
                <a:lnTo>
                  <a:pt x="498822" y="70837"/>
                </a:lnTo>
                <a:lnTo>
                  <a:pt x="472185" y="113616"/>
                </a:lnTo>
                <a:lnTo>
                  <a:pt x="471041" y="128652"/>
                </a:lnTo>
                <a:lnTo>
                  <a:pt x="472185" y="143026"/>
                </a:lnTo>
                <a:lnTo>
                  <a:pt x="498154" y="183822"/>
                </a:lnTo>
                <a:lnTo>
                  <a:pt x="535554" y="193860"/>
                </a:lnTo>
                <a:lnTo>
                  <a:pt x="550101" y="192703"/>
                </a:lnTo>
                <a:lnTo>
                  <a:pt x="563162" y="189234"/>
                </a:lnTo>
                <a:lnTo>
                  <a:pt x="574574" y="183451"/>
                </a:lnTo>
                <a:lnTo>
                  <a:pt x="584171" y="175355"/>
                </a:lnTo>
                <a:lnTo>
                  <a:pt x="589140" y="169187"/>
                </a:lnTo>
                <a:lnTo>
                  <a:pt x="537314" y="169187"/>
                </a:lnTo>
                <a:lnTo>
                  <a:pt x="529712" y="168526"/>
                </a:lnTo>
                <a:lnTo>
                  <a:pt x="502621" y="137175"/>
                </a:lnTo>
                <a:lnTo>
                  <a:pt x="502031" y="128652"/>
                </a:lnTo>
                <a:lnTo>
                  <a:pt x="502092" y="126008"/>
                </a:lnTo>
                <a:lnTo>
                  <a:pt x="522848" y="88117"/>
                </a:lnTo>
                <a:lnTo>
                  <a:pt x="537314" y="85472"/>
                </a:lnTo>
                <a:lnTo>
                  <a:pt x="591237" y="85472"/>
                </a:lnTo>
                <a:lnTo>
                  <a:pt x="585930" y="78424"/>
                </a:lnTo>
                <a:lnTo>
                  <a:pt x="576500" y="70466"/>
                </a:lnTo>
                <a:lnTo>
                  <a:pt x="565492" y="64986"/>
                </a:lnTo>
                <a:lnTo>
                  <a:pt x="552997" y="61819"/>
                </a:lnTo>
                <a:lnTo>
                  <a:pt x="539104" y="60800"/>
                </a:lnTo>
                <a:close/>
              </a:path>
              <a:path w="1007110" h="194309">
                <a:moveTo>
                  <a:pt x="591237" y="85472"/>
                </a:moveTo>
                <a:lnTo>
                  <a:pt x="537314" y="85472"/>
                </a:lnTo>
                <a:lnTo>
                  <a:pt x="544789" y="86133"/>
                </a:lnTo>
                <a:lnTo>
                  <a:pt x="551347" y="88117"/>
                </a:lnTo>
                <a:lnTo>
                  <a:pt x="570850" y="126008"/>
                </a:lnTo>
                <a:lnTo>
                  <a:pt x="570810" y="128652"/>
                </a:lnTo>
                <a:lnTo>
                  <a:pt x="552119" y="166543"/>
                </a:lnTo>
                <a:lnTo>
                  <a:pt x="537314" y="169187"/>
                </a:lnTo>
                <a:lnTo>
                  <a:pt x="589140" y="169187"/>
                </a:lnTo>
                <a:lnTo>
                  <a:pt x="592279" y="165291"/>
                </a:lnTo>
                <a:lnTo>
                  <a:pt x="598077" y="153656"/>
                </a:lnTo>
                <a:lnTo>
                  <a:pt x="601560" y="140534"/>
                </a:lnTo>
                <a:lnTo>
                  <a:pt x="602722" y="126008"/>
                </a:lnTo>
                <a:lnTo>
                  <a:pt x="601588" y="111633"/>
                </a:lnTo>
                <a:lnTo>
                  <a:pt x="598297" y="98911"/>
                </a:lnTo>
                <a:lnTo>
                  <a:pt x="593021" y="87842"/>
                </a:lnTo>
                <a:lnTo>
                  <a:pt x="591237" y="85472"/>
                </a:lnTo>
                <a:close/>
              </a:path>
              <a:path w="1007110" h="194309">
                <a:moveTo>
                  <a:pt x="616860" y="157731"/>
                </a:moveTo>
                <a:lnTo>
                  <a:pt x="616860" y="186811"/>
                </a:lnTo>
                <a:lnTo>
                  <a:pt x="617755" y="186811"/>
                </a:lnTo>
                <a:lnTo>
                  <a:pt x="621274" y="189452"/>
                </a:lnTo>
                <a:lnTo>
                  <a:pt x="627448" y="190335"/>
                </a:lnTo>
                <a:lnTo>
                  <a:pt x="633652" y="192096"/>
                </a:lnTo>
                <a:lnTo>
                  <a:pt x="646030" y="193860"/>
                </a:lnTo>
                <a:lnTo>
                  <a:pt x="687547" y="183284"/>
                </a:lnTo>
                <a:lnTo>
                  <a:pt x="698262" y="170068"/>
                </a:lnTo>
                <a:lnTo>
                  <a:pt x="646892" y="170067"/>
                </a:lnTo>
                <a:lnTo>
                  <a:pt x="641615" y="169187"/>
                </a:lnTo>
                <a:lnTo>
                  <a:pt x="635412" y="167424"/>
                </a:lnTo>
                <a:lnTo>
                  <a:pt x="623034" y="162136"/>
                </a:lnTo>
                <a:lnTo>
                  <a:pt x="618620" y="158612"/>
                </a:lnTo>
                <a:lnTo>
                  <a:pt x="616860" y="157731"/>
                </a:lnTo>
                <a:close/>
              </a:path>
              <a:path w="1007110" h="194309">
                <a:moveTo>
                  <a:pt x="675170" y="60800"/>
                </a:moveTo>
                <a:lnTo>
                  <a:pt x="630997" y="71375"/>
                </a:lnTo>
                <a:lnTo>
                  <a:pt x="616860" y="99572"/>
                </a:lnTo>
                <a:lnTo>
                  <a:pt x="616860" y="105740"/>
                </a:lnTo>
                <a:lnTo>
                  <a:pt x="617755" y="111028"/>
                </a:lnTo>
                <a:lnTo>
                  <a:pt x="619514" y="115435"/>
                </a:lnTo>
                <a:lnTo>
                  <a:pt x="624823" y="124247"/>
                </a:lnTo>
                <a:lnTo>
                  <a:pt x="629238" y="126888"/>
                </a:lnTo>
                <a:lnTo>
                  <a:pt x="632757" y="130415"/>
                </a:lnTo>
                <a:lnTo>
                  <a:pt x="638961" y="133939"/>
                </a:lnTo>
                <a:lnTo>
                  <a:pt x="647789" y="137464"/>
                </a:lnTo>
                <a:lnTo>
                  <a:pt x="653963" y="140108"/>
                </a:lnTo>
                <a:lnTo>
                  <a:pt x="666341" y="146276"/>
                </a:lnTo>
                <a:lnTo>
                  <a:pt x="668101" y="148039"/>
                </a:lnTo>
                <a:lnTo>
                  <a:pt x="669890" y="150680"/>
                </a:lnTo>
                <a:lnTo>
                  <a:pt x="670755" y="152444"/>
                </a:lnTo>
                <a:lnTo>
                  <a:pt x="671650" y="154207"/>
                </a:lnTo>
                <a:lnTo>
                  <a:pt x="671650" y="165660"/>
                </a:lnTo>
                <a:lnTo>
                  <a:pt x="665476" y="170068"/>
                </a:lnTo>
                <a:lnTo>
                  <a:pt x="698262" y="170067"/>
                </a:lnTo>
                <a:lnTo>
                  <a:pt x="700843" y="162467"/>
                </a:lnTo>
                <a:lnTo>
                  <a:pt x="701685" y="154207"/>
                </a:lnTo>
                <a:lnTo>
                  <a:pt x="701685" y="145395"/>
                </a:lnTo>
                <a:lnTo>
                  <a:pt x="668996" y="116316"/>
                </a:lnTo>
                <a:lnTo>
                  <a:pt x="659272" y="112791"/>
                </a:lnTo>
                <a:lnTo>
                  <a:pt x="653098" y="109264"/>
                </a:lnTo>
                <a:lnTo>
                  <a:pt x="651309" y="106623"/>
                </a:lnTo>
                <a:lnTo>
                  <a:pt x="648684" y="104860"/>
                </a:lnTo>
                <a:lnTo>
                  <a:pt x="646895" y="101336"/>
                </a:lnTo>
                <a:lnTo>
                  <a:pt x="646895" y="93404"/>
                </a:lnTo>
                <a:lnTo>
                  <a:pt x="648684" y="90760"/>
                </a:lnTo>
                <a:lnTo>
                  <a:pt x="652204" y="88116"/>
                </a:lnTo>
                <a:lnTo>
                  <a:pt x="654858" y="85472"/>
                </a:lnTo>
                <a:lnTo>
                  <a:pt x="659272" y="84592"/>
                </a:lnTo>
                <a:lnTo>
                  <a:pt x="694616" y="84592"/>
                </a:lnTo>
                <a:lnTo>
                  <a:pt x="694616" y="66088"/>
                </a:lnTo>
                <a:lnTo>
                  <a:pt x="691097" y="64324"/>
                </a:lnTo>
                <a:lnTo>
                  <a:pt x="686681" y="63443"/>
                </a:lnTo>
                <a:lnTo>
                  <a:pt x="680479" y="61680"/>
                </a:lnTo>
                <a:lnTo>
                  <a:pt x="675170" y="60800"/>
                </a:lnTo>
                <a:close/>
              </a:path>
              <a:path w="1007110" h="194309">
                <a:moveTo>
                  <a:pt x="694616" y="84592"/>
                </a:moveTo>
                <a:lnTo>
                  <a:pt x="669890" y="84592"/>
                </a:lnTo>
                <a:lnTo>
                  <a:pt x="680479" y="86355"/>
                </a:lnTo>
                <a:lnTo>
                  <a:pt x="685788" y="88116"/>
                </a:lnTo>
                <a:lnTo>
                  <a:pt x="690202" y="90760"/>
                </a:lnTo>
                <a:lnTo>
                  <a:pt x="693751" y="92524"/>
                </a:lnTo>
                <a:lnTo>
                  <a:pt x="694616" y="93404"/>
                </a:lnTo>
                <a:lnTo>
                  <a:pt x="694616" y="84592"/>
                </a:lnTo>
                <a:close/>
              </a:path>
              <a:path w="1007110" h="194309">
                <a:moveTo>
                  <a:pt x="782125" y="60800"/>
                </a:moveTo>
                <a:lnTo>
                  <a:pt x="742712" y="70837"/>
                </a:lnTo>
                <a:lnTo>
                  <a:pt x="716102" y="113617"/>
                </a:lnTo>
                <a:lnTo>
                  <a:pt x="714957" y="128652"/>
                </a:lnTo>
                <a:lnTo>
                  <a:pt x="716102" y="143026"/>
                </a:lnTo>
                <a:lnTo>
                  <a:pt x="742058" y="183822"/>
                </a:lnTo>
                <a:lnTo>
                  <a:pt x="779471" y="193860"/>
                </a:lnTo>
                <a:lnTo>
                  <a:pt x="794017" y="192703"/>
                </a:lnTo>
                <a:lnTo>
                  <a:pt x="807075" y="189234"/>
                </a:lnTo>
                <a:lnTo>
                  <a:pt x="818478" y="183451"/>
                </a:lnTo>
                <a:lnTo>
                  <a:pt x="828057" y="175356"/>
                </a:lnTo>
                <a:lnTo>
                  <a:pt x="832951" y="169187"/>
                </a:lnTo>
                <a:lnTo>
                  <a:pt x="781231" y="169187"/>
                </a:lnTo>
                <a:lnTo>
                  <a:pt x="773251" y="168526"/>
                </a:lnTo>
                <a:lnTo>
                  <a:pt x="746534" y="137175"/>
                </a:lnTo>
                <a:lnTo>
                  <a:pt x="745947" y="128652"/>
                </a:lnTo>
                <a:lnTo>
                  <a:pt x="746008" y="126008"/>
                </a:lnTo>
                <a:lnTo>
                  <a:pt x="766430" y="88117"/>
                </a:lnTo>
                <a:lnTo>
                  <a:pt x="781231" y="85472"/>
                </a:lnTo>
                <a:lnTo>
                  <a:pt x="834541" y="85472"/>
                </a:lnTo>
                <a:lnTo>
                  <a:pt x="828952" y="78424"/>
                </a:lnTo>
                <a:lnTo>
                  <a:pt x="820012" y="70466"/>
                </a:lnTo>
                <a:lnTo>
                  <a:pt x="809174" y="64986"/>
                </a:lnTo>
                <a:lnTo>
                  <a:pt x="796518" y="61819"/>
                </a:lnTo>
                <a:lnTo>
                  <a:pt x="782125" y="60800"/>
                </a:lnTo>
                <a:close/>
              </a:path>
              <a:path w="1007110" h="194309">
                <a:moveTo>
                  <a:pt x="834541" y="85472"/>
                </a:moveTo>
                <a:lnTo>
                  <a:pt x="781231" y="85472"/>
                </a:lnTo>
                <a:lnTo>
                  <a:pt x="788706" y="86134"/>
                </a:lnTo>
                <a:lnTo>
                  <a:pt x="795264" y="88117"/>
                </a:lnTo>
                <a:lnTo>
                  <a:pt x="814767" y="126008"/>
                </a:lnTo>
                <a:lnTo>
                  <a:pt x="814724" y="128652"/>
                </a:lnTo>
                <a:lnTo>
                  <a:pt x="795599" y="166543"/>
                </a:lnTo>
                <a:lnTo>
                  <a:pt x="781231" y="169187"/>
                </a:lnTo>
                <a:lnTo>
                  <a:pt x="832951" y="169187"/>
                </a:lnTo>
                <a:lnTo>
                  <a:pt x="836043" y="165291"/>
                </a:lnTo>
                <a:lnTo>
                  <a:pt x="841542" y="153656"/>
                </a:lnTo>
                <a:lnTo>
                  <a:pt x="844721" y="140534"/>
                </a:lnTo>
                <a:lnTo>
                  <a:pt x="845744" y="126008"/>
                </a:lnTo>
                <a:lnTo>
                  <a:pt x="844735" y="111633"/>
                </a:lnTo>
                <a:lnTo>
                  <a:pt x="841654" y="98911"/>
                </a:lnTo>
                <a:lnTo>
                  <a:pt x="836420" y="87842"/>
                </a:lnTo>
                <a:lnTo>
                  <a:pt x="834541" y="85472"/>
                </a:lnTo>
                <a:close/>
              </a:path>
              <a:path w="1007110" h="194309">
                <a:moveTo>
                  <a:pt x="975666" y="88116"/>
                </a:moveTo>
                <a:lnTo>
                  <a:pt x="945601" y="88116"/>
                </a:lnTo>
                <a:lnTo>
                  <a:pt x="945601" y="153324"/>
                </a:lnTo>
                <a:lnTo>
                  <a:pt x="947936" y="171182"/>
                </a:lnTo>
                <a:lnTo>
                  <a:pt x="954993" y="183836"/>
                </a:lnTo>
                <a:lnTo>
                  <a:pt x="966854" y="191367"/>
                </a:lnTo>
                <a:lnTo>
                  <a:pt x="983600" y="193860"/>
                </a:lnTo>
                <a:lnTo>
                  <a:pt x="991563" y="193860"/>
                </a:lnTo>
                <a:lnTo>
                  <a:pt x="995978" y="192980"/>
                </a:lnTo>
                <a:lnTo>
                  <a:pt x="1003941" y="190336"/>
                </a:lnTo>
                <a:lnTo>
                  <a:pt x="1005701" y="189452"/>
                </a:lnTo>
                <a:lnTo>
                  <a:pt x="1006596" y="189452"/>
                </a:lnTo>
                <a:lnTo>
                  <a:pt x="1006596" y="169188"/>
                </a:lnTo>
                <a:lnTo>
                  <a:pt x="987149" y="169188"/>
                </a:lnTo>
                <a:lnTo>
                  <a:pt x="982735" y="167424"/>
                </a:lnTo>
                <a:lnTo>
                  <a:pt x="980080" y="164780"/>
                </a:lnTo>
                <a:lnTo>
                  <a:pt x="977426" y="161256"/>
                </a:lnTo>
                <a:lnTo>
                  <a:pt x="975666" y="155968"/>
                </a:lnTo>
                <a:lnTo>
                  <a:pt x="975666" y="88116"/>
                </a:lnTo>
                <a:close/>
              </a:path>
              <a:path w="1007110" h="194309">
                <a:moveTo>
                  <a:pt x="900534" y="88116"/>
                </a:moveTo>
                <a:lnTo>
                  <a:pt x="870500" y="88116"/>
                </a:lnTo>
                <a:lnTo>
                  <a:pt x="870500" y="191216"/>
                </a:lnTo>
                <a:lnTo>
                  <a:pt x="900534" y="191216"/>
                </a:lnTo>
                <a:lnTo>
                  <a:pt x="900534" y="88116"/>
                </a:lnTo>
                <a:close/>
              </a:path>
              <a:path w="1007110" h="194309">
                <a:moveTo>
                  <a:pt x="1006596" y="164780"/>
                </a:moveTo>
                <a:lnTo>
                  <a:pt x="1001287" y="167424"/>
                </a:lnTo>
                <a:lnTo>
                  <a:pt x="995978" y="169188"/>
                </a:lnTo>
                <a:lnTo>
                  <a:pt x="1006596" y="169188"/>
                </a:lnTo>
                <a:lnTo>
                  <a:pt x="1006596" y="164780"/>
                </a:lnTo>
                <a:close/>
              </a:path>
              <a:path w="1007110" h="194309">
                <a:moveTo>
                  <a:pt x="1006596" y="63444"/>
                </a:moveTo>
                <a:lnTo>
                  <a:pt x="849293" y="63444"/>
                </a:lnTo>
                <a:lnTo>
                  <a:pt x="849293" y="88116"/>
                </a:lnTo>
                <a:lnTo>
                  <a:pt x="1006596" y="88116"/>
                </a:lnTo>
                <a:lnTo>
                  <a:pt x="1006596" y="63444"/>
                </a:lnTo>
                <a:close/>
              </a:path>
              <a:path w="1007110" h="194309">
                <a:moveTo>
                  <a:pt x="923500" y="0"/>
                </a:moveTo>
                <a:lnTo>
                  <a:pt x="885502" y="9692"/>
                </a:lnTo>
                <a:lnTo>
                  <a:pt x="870500" y="37008"/>
                </a:lnTo>
                <a:lnTo>
                  <a:pt x="870500" y="63444"/>
                </a:lnTo>
                <a:lnTo>
                  <a:pt x="900534" y="63444"/>
                </a:lnTo>
                <a:lnTo>
                  <a:pt x="900534" y="40532"/>
                </a:lnTo>
                <a:lnTo>
                  <a:pt x="902294" y="34364"/>
                </a:lnTo>
                <a:lnTo>
                  <a:pt x="905843" y="30840"/>
                </a:lnTo>
                <a:lnTo>
                  <a:pt x="908498" y="26435"/>
                </a:lnTo>
                <a:lnTo>
                  <a:pt x="913777" y="24672"/>
                </a:lnTo>
                <a:lnTo>
                  <a:pt x="934118" y="24672"/>
                </a:lnTo>
                <a:lnTo>
                  <a:pt x="934118" y="2643"/>
                </a:lnTo>
                <a:lnTo>
                  <a:pt x="933224" y="2643"/>
                </a:lnTo>
                <a:lnTo>
                  <a:pt x="928809" y="880"/>
                </a:lnTo>
                <a:lnTo>
                  <a:pt x="923500" y="0"/>
                </a:lnTo>
                <a:close/>
              </a:path>
              <a:path w="1007110" h="194309">
                <a:moveTo>
                  <a:pt x="975666" y="25552"/>
                </a:moveTo>
                <a:lnTo>
                  <a:pt x="974771" y="25552"/>
                </a:lnTo>
                <a:lnTo>
                  <a:pt x="946496" y="34364"/>
                </a:lnTo>
                <a:lnTo>
                  <a:pt x="945601" y="35247"/>
                </a:lnTo>
                <a:lnTo>
                  <a:pt x="945601" y="63444"/>
                </a:lnTo>
                <a:lnTo>
                  <a:pt x="975666" y="63444"/>
                </a:lnTo>
                <a:lnTo>
                  <a:pt x="975666" y="25552"/>
                </a:lnTo>
                <a:close/>
              </a:path>
              <a:path w="1007110" h="194309">
                <a:moveTo>
                  <a:pt x="934118" y="24672"/>
                </a:moveTo>
                <a:lnTo>
                  <a:pt x="923500" y="24672"/>
                </a:lnTo>
                <a:lnTo>
                  <a:pt x="927945" y="25552"/>
                </a:lnTo>
                <a:lnTo>
                  <a:pt x="932359" y="28196"/>
                </a:lnTo>
                <a:lnTo>
                  <a:pt x="934118" y="28196"/>
                </a:lnTo>
                <a:lnTo>
                  <a:pt x="934118" y="24672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968" y="597426"/>
            <a:ext cx="296932" cy="296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76415" y="815339"/>
            <a:ext cx="5125211" cy="5362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87451" y="3064509"/>
            <a:ext cx="33280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0" dirty="0">
                <a:solidFill>
                  <a:srgbClr val="3B3B41"/>
                </a:solidFill>
              </a:rPr>
              <a:t>Design</a:t>
            </a:r>
            <a:r>
              <a:rPr sz="2800" spc="-125" dirty="0">
                <a:solidFill>
                  <a:srgbClr val="3B3B41"/>
                </a:solidFill>
              </a:rPr>
              <a:t> </a:t>
            </a:r>
            <a:r>
              <a:rPr sz="2800" spc="-50" dirty="0">
                <a:solidFill>
                  <a:srgbClr val="3B3B41"/>
                </a:solidFill>
              </a:rPr>
              <a:t>Authorization</a:t>
            </a:r>
            <a:endParaRPr sz="2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53841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45" dirty="0">
                <a:solidFill>
                  <a:srgbClr val="0071C5"/>
                </a:solidFill>
              </a:rPr>
              <a:t>Choose </a:t>
            </a:r>
            <a:r>
              <a:rPr sz="2800" spc="-25" dirty="0">
                <a:solidFill>
                  <a:srgbClr val="0071C5"/>
                </a:solidFill>
              </a:rPr>
              <a:t>an </a:t>
            </a:r>
            <a:r>
              <a:rPr sz="2800" spc="-50" dirty="0">
                <a:solidFill>
                  <a:srgbClr val="0071C5"/>
                </a:solidFill>
              </a:rPr>
              <a:t>authorization</a:t>
            </a:r>
            <a:r>
              <a:rPr sz="2800" spc="-235" dirty="0">
                <a:solidFill>
                  <a:srgbClr val="0071C5"/>
                </a:solidFill>
              </a:rPr>
              <a:t> </a:t>
            </a:r>
            <a:r>
              <a:rPr sz="2800" spc="-55" dirty="0">
                <a:solidFill>
                  <a:srgbClr val="0071C5"/>
                </a:solidFill>
              </a:rPr>
              <a:t>approach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517956" y="1531441"/>
            <a:ext cx="11198225" cy="441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Authorization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is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the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process</a:t>
            </a:r>
            <a:r>
              <a:rPr sz="2400" b="1" spc="-9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of</a:t>
            </a:r>
            <a:r>
              <a:rPr sz="2400" b="1" spc="-9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determining</a:t>
            </a:r>
            <a:r>
              <a:rPr sz="2400" b="1" spc="-13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which</a:t>
            </a:r>
            <a:r>
              <a:rPr sz="2400" b="1" spc="-9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entities</a:t>
            </a:r>
            <a:r>
              <a:rPr sz="2400" b="1" spc="-11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have</a:t>
            </a:r>
            <a:r>
              <a:rPr sz="2400" b="1" spc="-8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permission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to</a:t>
            </a:r>
            <a:endParaRPr sz="2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change, </a:t>
            </a:r>
            <a:r>
              <a:rPr sz="2400" b="1" spc="-65" dirty="0">
                <a:solidFill>
                  <a:srgbClr val="3B3B41"/>
                </a:solidFill>
                <a:latin typeface="Segoe UI Semibold"/>
                <a:cs typeface="Segoe UI Semibold"/>
              </a:rPr>
              <a:t>view,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or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otherwise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access </a:t>
            </a:r>
            <a:r>
              <a:rPr sz="2400" b="1" dirty="0">
                <a:solidFill>
                  <a:srgbClr val="3B3B41"/>
                </a:solidFill>
                <a:latin typeface="Segoe UI Semibold"/>
                <a:cs typeface="Segoe UI Semibold"/>
              </a:rPr>
              <a:t>a</a:t>
            </a:r>
            <a:r>
              <a:rPr sz="2400" b="1" spc="-44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computer </a:t>
            </a: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resource.</a:t>
            </a:r>
            <a:endParaRPr sz="2400">
              <a:latin typeface="Segoe UI Semibold"/>
              <a:cs typeface="Segoe UI Semibold"/>
            </a:endParaRPr>
          </a:p>
          <a:p>
            <a:pPr marL="12700" marR="530225">
              <a:lnSpc>
                <a:spcPct val="100000"/>
              </a:lnSpc>
              <a:spcBef>
                <a:spcPts val="2880"/>
              </a:spcBef>
            </a:pPr>
            <a:r>
              <a:rPr sz="2400" b="1" dirty="0">
                <a:solidFill>
                  <a:srgbClr val="3B3B41"/>
                </a:solidFill>
                <a:latin typeface="Segoe UI Semibold"/>
                <a:cs typeface="Segoe UI Semibold"/>
              </a:rPr>
              <a:t>A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claim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is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dirty="0">
                <a:solidFill>
                  <a:srgbClr val="3B3B41"/>
                </a:solidFill>
                <a:latin typeface="Segoe UI Semibold"/>
                <a:cs typeface="Segoe UI Semibold"/>
              </a:rPr>
              <a:t>a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name/value</a:t>
            </a:r>
            <a:r>
              <a:rPr sz="2400" b="1" spc="-12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pair</a:t>
            </a:r>
            <a:r>
              <a:rPr sz="2400" b="1" spc="-10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that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represents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what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the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subject</a:t>
            </a:r>
            <a:r>
              <a:rPr sz="2400" b="1" spc="-11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is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and</a:t>
            </a:r>
            <a:r>
              <a:rPr sz="2400" b="1" spc="-10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not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what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the 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subject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can</a:t>
            </a:r>
            <a:r>
              <a:rPr sz="2400" b="1" spc="-18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do.</a:t>
            </a:r>
            <a:endParaRPr sz="24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Claims-based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authorization</a:t>
            </a:r>
            <a:r>
              <a:rPr sz="2400" b="1" spc="-9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is</a:t>
            </a:r>
            <a:r>
              <a:rPr sz="2400" b="1" spc="-9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an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approach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where</a:t>
            </a:r>
            <a:r>
              <a:rPr sz="2400" b="1" spc="-8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the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authorization</a:t>
            </a:r>
            <a:r>
              <a:rPr sz="2400" b="1" spc="-9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decision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to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grant 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or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deny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access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is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based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on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arbitrary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logic that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uses data </a:t>
            </a: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available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in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claims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to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make 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the</a:t>
            </a:r>
            <a:r>
              <a:rPr sz="2400" b="1" spc="-11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decision.</a:t>
            </a:r>
            <a:endParaRPr sz="24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463550">
              <a:lnSpc>
                <a:spcPct val="100000"/>
              </a:lnSpc>
              <a:spcBef>
                <a:spcPts val="5"/>
              </a:spcBef>
            </a:pP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Claims-based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authorization,</a:t>
            </a:r>
            <a:r>
              <a:rPr sz="2400" b="1" spc="-11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at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its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simplest,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checks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the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value</a:t>
            </a:r>
            <a:r>
              <a:rPr sz="2400" b="1" spc="-11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of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dirty="0">
                <a:solidFill>
                  <a:srgbClr val="3B3B41"/>
                </a:solidFill>
                <a:latin typeface="Segoe UI Semibold"/>
                <a:cs typeface="Segoe UI Semibold"/>
              </a:rPr>
              <a:t>a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claim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and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allows 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access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to </a:t>
            </a:r>
            <a:r>
              <a:rPr sz="2400" b="1" dirty="0">
                <a:solidFill>
                  <a:srgbClr val="3B3B41"/>
                </a:solidFill>
                <a:latin typeface="Segoe UI Semibold"/>
                <a:cs typeface="Segoe UI Semibold"/>
              </a:rPr>
              <a:t>a </a:t>
            </a: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resource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based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on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that</a:t>
            </a:r>
            <a:r>
              <a:rPr sz="2400" b="1" spc="-484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value.</a:t>
            </a:r>
            <a:endParaRPr sz="24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22459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45" dirty="0">
                <a:solidFill>
                  <a:srgbClr val="0071C5"/>
                </a:solidFill>
              </a:rPr>
              <a:t>Series</a:t>
            </a:r>
            <a:r>
              <a:rPr sz="2800" spc="-150" dirty="0">
                <a:solidFill>
                  <a:srgbClr val="0071C5"/>
                </a:solidFill>
              </a:rPr>
              <a:t> </a:t>
            </a:r>
            <a:r>
              <a:rPr sz="2800" spc="-50" dirty="0">
                <a:solidFill>
                  <a:srgbClr val="0071C5"/>
                </a:solidFill>
              </a:rPr>
              <a:t>Agenda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7132701" y="3304793"/>
            <a:ext cx="4383405" cy="523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50" u="heavy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"/>
                <a:cs typeface="Segoe UI"/>
                <a:hlinkClick r:id="rId2"/>
              </a:rPr>
              <a:t>https://aka.ms/azurecsg</a:t>
            </a:r>
            <a:endParaRPr sz="3250">
              <a:latin typeface="Segoe UI"/>
              <a:cs typeface="Segoe U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45008" y="1412747"/>
          <a:ext cx="6539865" cy="44500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6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3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93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1</a:t>
                      </a:r>
                      <a:endParaRPr sz="1950">
                        <a:latin typeface="Segoe UI"/>
                        <a:cs typeface="Segoe UI"/>
                      </a:endParaRPr>
                    </a:p>
                  </a:txBody>
                  <a:tcPr marL="0" marR="0" marT="187960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marL="279400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10" dirty="0">
                          <a:latin typeface="Segoe UI"/>
                          <a:cs typeface="Segoe UI"/>
                        </a:rPr>
                        <a:t>Determine Workload </a:t>
                      </a:r>
                      <a:r>
                        <a:rPr sz="1800" spc="-15" dirty="0">
                          <a:latin typeface="Segoe UI"/>
                          <a:cs typeface="Segoe UI"/>
                        </a:rPr>
                        <a:t>Requirements</a:t>
                      </a:r>
                      <a:r>
                        <a:rPr sz="1800" spc="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5" dirty="0">
                          <a:latin typeface="Segoe UI"/>
                          <a:cs typeface="Segoe UI"/>
                        </a:rPr>
                        <a:t>(10-15%)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617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75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2</a:t>
                      </a:r>
                      <a:endParaRPr sz="1950">
                        <a:latin typeface="Segoe UI"/>
                        <a:cs typeface="Segoe UI"/>
                      </a:endParaRPr>
                    </a:p>
                  </a:txBody>
                  <a:tcPr marL="0" marR="0" marT="21272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marL="275590">
                        <a:lnSpc>
                          <a:spcPct val="100000"/>
                        </a:lnSpc>
                        <a:spcBef>
                          <a:spcPts val="1635"/>
                        </a:spcBef>
                      </a:pPr>
                      <a:r>
                        <a:rPr sz="1800" spc="-5" dirty="0">
                          <a:latin typeface="Segoe UI"/>
                          <a:cs typeface="Segoe UI"/>
                        </a:rPr>
                        <a:t>Design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for </a:t>
                      </a:r>
                      <a:r>
                        <a:rPr sz="1800" spc="-5" dirty="0">
                          <a:latin typeface="Segoe UI"/>
                          <a:cs typeface="Segoe UI"/>
                        </a:rPr>
                        <a:t>Identity and Security</a:t>
                      </a:r>
                      <a:r>
                        <a:rPr sz="18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(20-25%)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0764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428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20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3</a:t>
                      </a:r>
                      <a:endParaRPr sz="1950">
                        <a:latin typeface="Segoe UI"/>
                        <a:cs typeface="Segoe UI"/>
                      </a:endParaRPr>
                    </a:p>
                  </a:txBody>
                  <a:tcPr marL="0" marR="0" marT="20574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marL="275590">
                        <a:lnSpc>
                          <a:spcPct val="100000"/>
                        </a:lnSpc>
                        <a:spcBef>
                          <a:spcPts val="1580"/>
                        </a:spcBef>
                      </a:pPr>
                      <a:r>
                        <a:rPr sz="1800" spc="-5" dirty="0">
                          <a:latin typeface="Segoe UI"/>
                          <a:cs typeface="Segoe UI"/>
                        </a:rPr>
                        <a:t>Design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a </a:t>
                      </a:r>
                      <a:r>
                        <a:rPr sz="1800" spc="-5" dirty="0">
                          <a:latin typeface="Segoe UI"/>
                          <a:cs typeface="Segoe UI"/>
                        </a:rPr>
                        <a:t>Data Platform Solution</a:t>
                      </a:r>
                      <a:r>
                        <a:rPr sz="1800" spc="-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(15-20%)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0066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28575">
                      <a:solidFill>
                        <a:srgbClr val="FFFFFF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4567"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485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4</a:t>
                      </a:r>
                      <a:endParaRPr sz="1950">
                        <a:latin typeface="Segoe UI"/>
                        <a:cs typeface="Segoe UI"/>
                      </a:endParaRPr>
                    </a:p>
                  </a:txBody>
                  <a:tcPr marL="0" marR="0" marT="188595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marL="275590">
                        <a:lnSpc>
                          <a:spcPct val="100000"/>
                        </a:lnSpc>
                        <a:spcBef>
                          <a:spcPts val="1850"/>
                        </a:spcBef>
                      </a:pPr>
                      <a:r>
                        <a:rPr sz="1800" spc="-5" dirty="0">
                          <a:latin typeface="Segoe UI"/>
                          <a:cs typeface="Segoe UI"/>
                        </a:rPr>
                        <a:t>Design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a </a:t>
                      </a:r>
                      <a:r>
                        <a:rPr sz="1800" spc="-5" dirty="0">
                          <a:latin typeface="Segoe UI"/>
                          <a:cs typeface="Segoe UI"/>
                        </a:rPr>
                        <a:t>Business Continuity </a:t>
                      </a:r>
                      <a:r>
                        <a:rPr sz="1800" spc="-15" dirty="0">
                          <a:latin typeface="Segoe UI"/>
                          <a:cs typeface="Segoe UI"/>
                        </a:rPr>
                        <a:t>Strategy</a:t>
                      </a:r>
                      <a:r>
                        <a:rPr sz="1800" spc="-6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(15-20%)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34950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9045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575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5</a:t>
                      </a:r>
                      <a:endParaRPr sz="1950">
                        <a:latin typeface="Segoe UI"/>
                        <a:cs typeface="Segoe UI"/>
                      </a:endParaRPr>
                    </a:p>
                  </a:txBody>
                  <a:tcPr marL="0" marR="0" marT="20002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marL="279400" marR="426084">
                        <a:lnSpc>
                          <a:spcPts val="1939"/>
                        </a:lnSpc>
                        <a:spcBef>
                          <a:spcPts val="1019"/>
                        </a:spcBef>
                      </a:pPr>
                      <a:r>
                        <a:rPr sz="1800" spc="-5" dirty="0">
                          <a:latin typeface="Segoe UI"/>
                          <a:cs typeface="Segoe UI"/>
                        </a:rPr>
                        <a:t>Design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for </a:t>
                      </a:r>
                      <a:r>
                        <a:rPr sz="1800" spc="-5" dirty="0">
                          <a:latin typeface="Segoe UI"/>
                          <a:cs typeface="Segoe UI"/>
                        </a:rPr>
                        <a:t>Deployment, Migration,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and </a:t>
                      </a:r>
                      <a:r>
                        <a:rPr sz="1800" spc="-5" dirty="0">
                          <a:latin typeface="Segoe UI"/>
                          <a:cs typeface="Segoe UI"/>
                        </a:rPr>
                        <a:t>Integration  (10-15%)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129539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234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590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6</a:t>
                      </a:r>
                      <a:endParaRPr sz="1950">
                        <a:latin typeface="Segoe UI"/>
                        <a:cs typeface="Segoe UI"/>
                      </a:endParaRPr>
                    </a:p>
                  </a:txBody>
                  <a:tcPr marL="0" marR="0" marT="20193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marL="279400">
                        <a:lnSpc>
                          <a:spcPct val="100000"/>
                        </a:lnSpc>
                        <a:spcBef>
                          <a:spcPts val="1695"/>
                        </a:spcBef>
                      </a:pPr>
                      <a:r>
                        <a:rPr sz="1800" spc="-5" dirty="0">
                          <a:latin typeface="Segoe UI"/>
                          <a:cs typeface="Segoe UI"/>
                        </a:rPr>
                        <a:t>Design an </a:t>
                      </a:r>
                      <a:r>
                        <a:rPr sz="1800" spc="-10" dirty="0">
                          <a:latin typeface="Segoe UI"/>
                          <a:cs typeface="Segoe UI"/>
                        </a:rPr>
                        <a:t>Infrastructure </a:t>
                      </a:r>
                      <a:r>
                        <a:rPr sz="1800" spc="-15" dirty="0">
                          <a:latin typeface="Segoe UI"/>
                          <a:cs typeface="Segoe UI"/>
                        </a:rPr>
                        <a:t>Strategy</a:t>
                      </a:r>
                      <a:r>
                        <a:rPr sz="18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(15-20%)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1526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28575">
                      <a:solidFill>
                        <a:srgbClr val="FFFFFF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53841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45" dirty="0">
                <a:solidFill>
                  <a:srgbClr val="0071C5"/>
                </a:solidFill>
              </a:rPr>
              <a:t>Choose </a:t>
            </a:r>
            <a:r>
              <a:rPr sz="2800" spc="-25" dirty="0">
                <a:solidFill>
                  <a:srgbClr val="0071C5"/>
                </a:solidFill>
              </a:rPr>
              <a:t>an </a:t>
            </a:r>
            <a:r>
              <a:rPr sz="2800" spc="-50" dirty="0">
                <a:solidFill>
                  <a:srgbClr val="0071C5"/>
                </a:solidFill>
              </a:rPr>
              <a:t>authorization</a:t>
            </a:r>
            <a:r>
              <a:rPr sz="2800" spc="-235" dirty="0">
                <a:solidFill>
                  <a:srgbClr val="0071C5"/>
                </a:solidFill>
              </a:rPr>
              <a:t> </a:t>
            </a:r>
            <a:r>
              <a:rPr sz="2800" spc="-55" dirty="0">
                <a:solidFill>
                  <a:srgbClr val="0071C5"/>
                </a:solidFill>
              </a:rPr>
              <a:t>approach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517042" y="1548129"/>
            <a:ext cx="11173460" cy="40532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21005">
              <a:lnSpc>
                <a:spcPct val="100000"/>
              </a:lnSpc>
              <a:spcBef>
                <a:spcPts val="100"/>
              </a:spcBef>
            </a:pP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Claim-based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authorization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checks are </a:t>
            </a: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declarative—the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developer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embeds them 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within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their code, against </a:t>
            </a:r>
            <a:r>
              <a:rPr sz="2400" b="1" dirty="0">
                <a:solidFill>
                  <a:srgbClr val="3B3B41"/>
                </a:solidFill>
                <a:latin typeface="Segoe UI Semibold"/>
                <a:cs typeface="Segoe UI Semibold"/>
              </a:rPr>
              <a:t>a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controller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or an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action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within </a:t>
            </a:r>
            <a:r>
              <a:rPr sz="2400" b="1" dirty="0">
                <a:solidFill>
                  <a:srgbClr val="3B3B41"/>
                </a:solidFill>
                <a:latin typeface="Segoe UI Semibold"/>
                <a:cs typeface="Segoe UI Semibold"/>
              </a:rPr>
              <a:t>a </a:t>
            </a:r>
            <a:r>
              <a:rPr sz="2400" b="1" spc="-70" dirty="0">
                <a:solidFill>
                  <a:srgbClr val="3B3B41"/>
                </a:solidFill>
                <a:latin typeface="Segoe UI Semibold"/>
                <a:cs typeface="Segoe UI Semibold"/>
              </a:rPr>
              <a:t>controller,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specifying  claims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that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the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current</a:t>
            </a:r>
            <a:r>
              <a:rPr sz="2400" b="1" spc="-12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user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must</a:t>
            </a:r>
            <a:r>
              <a:rPr sz="2400" b="1" spc="-11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possess</a:t>
            </a:r>
            <a:r>
              <a:rPr sz="2400" b="1" spc="-7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and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optionally</a:t>
            </a:r>
            <a:r>
              <a:rPr sz="2400" b="1" spc="-9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the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value</a:t>
            </a:r>
            <a:r>
              <a:rPr sz="2400" b="1" spc="-11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the</a:t>
            </a:r>
            <a:r>
              <a:rPr sz="2400" b="1" spc="-8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claim</a:t>
            </a:r>
            <a:r>
              <a:rPr sz="2400" b="1" spc="-11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must 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hold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to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access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the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requested</a:t>
            </a:r>
            <a:r>
              <a:rPr sz="2400" b="1" spc="-33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resource.</a:t>
            </a:r>
            <a:endParaRPr sz="24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Claims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requirements</a:t>
            </a:r>
            <a:r>
              <a:rPr sz="2400" b="1" spc="-11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are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policy</a:t>
            </a:r>
            <a:r>
              <a:rPr sz="2400" b="1" spc="-9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based;</a:t>
            </a:r>
            <a:r>
              <a:rPr sz="2400" b="1" spc="-11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the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developer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must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build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and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register</a:t>
            </a:r>
            <a:r>
              <a:rPr sz="2400" b="1" spc="-10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dirty="0">
                <a:solidFill>
                  <a:srgbClr val="3B3B41"/>
                </a:solidFill>
                <a:latin typeface="Segoe UI Semibold"/>
                <a:cs typeface="Segoe UI Semibold"/>
              </a:rPr>
              <a:t>a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policy 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expressing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the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claims</a:t>
            </a:r>
            <a:r>
              <a:rPr sz="2400" b="1" spc="-22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requirements.</a:t>
            </a:r>
            <a:endParaRPr sz="2400">
              <a:latin typeface="Segoe UI Semibold"/>
              <a:cs typeface="Segoe UI Semibold"/>
            </a:endParaRPr>
          </a:p>
          <a:p>
            <a:pPr marL="12700">
              <a:lnSpc>
                <a:spcPts val="2940"/>
              </a:lnSpc>
              <a:spcBef>
                <a:spcPts val="2785"/>
              </a:spcBef>
              <a:tabLst>
                <a:tab pos="4564380" algn="l"/>
              </a:tabLst>
            </a:pPr>
            <a:r>
              <a:rPr sz="2500" b="1" i="1" spc="-114" dirty="0">
                <a:solidFill>
                  <a:srgbClr val="3B3B41"/>
                </a:solidFill>
                <a:latin typeface="Segoe UI Semibold"/>
                <a:cs typeface="Segoe UI Semibold"/>
              </a:rPr>
              <a:t>Let’s </a:t>
            </a:r>
            <a:r>
              <a:rPr sz="2500" b="1" i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say </a:t>
            </a:r>
            <a:r>
              <a:rPr sz="2500" b="1" i="1" spc="-85" dirty="0">
                <a:solidFill>
                  <a:srgbClr val="3B3B41"/>
                </a:solidFill>
                <a:latin typeface="Segoe UI Semibold"/>
                <a:cs typeface="Segoe UI Semibold"/>
              </a:rPr>
              <a:t>you </a:t>
            </a:r>
            <a:r>
              <a:rPr sz="2500" b="1" i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want access </a:t>
            </a:r>
            <a:r>
              <a:rPr sz="2500" b="1" i="1" spc="-25" dirty="0">
                <a:solidFill>
                  <a:srgbClr val="3B3B41"/>
                </a:solidFill>
                <a:latin typeface="Segoe UI Semibold"/>
                <a:cs typeface="Segoe UI Semibold"/>
              </a:rPr>
              <a:t>to</a:t>
            </a:r>
            <a:r>
              <a:rPr sz="2500" b="1" i="1" spc="-45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170" dirty="0">
                <a:solidFill>
                  <a:srgbClr val="3B3B41"/>
                </a:solidFill>
                <a:latin typeface="Segoe UI Semibold"/>
                <a:cs typeface="Segoe UI Semibold"/>
              </a:rPr>
              <a:t>a</a:t>
            </a:r>
            <a:r>
              <a:rPr sz="2500" b="1" i="1" spc="-1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145" dirty="0">
                <a:solidFill>
                  <a:srgbClr val="3B3B41"/>
                </a:solidFill>
                <a:latin typeface="Segoe UI Semibold"/>
                <a:cs typeface="Segoe UI Semibold"/>
              </a:rPr>
              <a:t>bar.	</a:t>
            </a:r>
            <a:r>
              <a:rPr sz="2500" b="1" i="1" spc="-114" dirty="0">
                <a:solidFill>
                  <a:srgbClr val="3B3B41"/>
                </a:solidFill>
                <a:latin typeface="Segoe UI Semibold"/>
                <a:cs typeface="Segoe UI Semibold"/>
              </a:rPr>
              <a:t>Here’s </a:t>
            </a:r>
            <a:r>
              <a:rPr sz="2500" b="1" i="1" spc="-85" dirty="0">
                <a:solidFill>
                  <a:srgbClr val="3B3B41"/>
                </a:solidFill>
                <a:latin typeface="Segoe UI Semibold"/>
                <a:cs typeface="Segoe UI Semibold"/>
              </a:rPr>
              <a:t>an</a:t>
            </a:r>
            <a:r>
              <a:rPr sz="2500" b="1" i="1" spc="-21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example:</a:t>
            </a:r>
            <a:endParaRPr sz="2500">
              <a:latin typeface="Segoe UI Semibold"/>
              <a:cs typeface="Segoe UI Semibold"/>
            </a:endParaRPr>
          </a:p>
          <a:p>
            <a:pPr marL="12700" marR="182245">
              <a:lnSpc>
                <a:spcPts val="2880"/>
              </a:lnSpc>
              <a:spcBef>
                <a:spcPts val="135"/>
              </a:spcBef>
            </a:pPr>
            <a:r>
              <a:rPr sz="2500" b="1" i="1" spc="-70" dirty="0">
                <a:solidFill>
                  <a:srgbClr val="3B3B41"/>
                </a:solidFill>
                <a:latin typeface="Segoe UI Semibold"/>
                <a:cs typeface="Segoe UI Semibold"/>
              </a:rPr>
              <a:t>The</a:t>
            </a:r>
            <a:r>
              <a:rPr sz="2500" b="1" i="1" spc="-18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door</a:t>
            </a:r>
            <a:r>
              <a:rPr sz="2500" b="1" i="1" spc="-11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security</a:t>
            </a:r>
            <a:r>
              <a:rPr sz="2500" b="1" i="1" spc="-14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90" dirty="0">
                <a:solidFill>
                  <a:srgbClr val="3B3B41"/>
                </a:solidFill>
                <a:latin typeface="Segoe UI Semibold"/>
                <a:cs typeface="Segoe UI Semibold"/>
              </a:rPr>
              <a:t>officer</a:t>
            </a:r>
            <a:r>
              <a:rPr sz="2500" b="1" i="1" spc="-13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evaluates</a:t>
            </a:r>
            <a:r>
              <a:rPr sz="2500" b="1" i="1" spc="-17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60" dirty="0">
                <a:solidFill>
                  <a:srgbClr val="3B3B41"/>
                </a:solidFill>
                <a:latin typeface="Segoe UI Semibold"/>
                <a:cs typeface="Segoe UI Semibold"/>
              </a:rPr>
              <a:t>the</a:t>
            </a:r>
            <a:r>
              <a:rPr sz="2500" b="1" i="1" spc="-1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85" dirty="0">
                <a:solidFill>
                  <a:srgbClr val="3B3B41"/>
                </a:solidFill>
                <a:latin typeface="Segoe UI Semibold"/>
                <a:cs typeface="Segoe UI Semibold"/>
              </a:rPr>
              <a:t>value</a:t>
            </a:r>
            <a:r>
              <a:rPr sz="2500" b="1" i="1" spc="-1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85" dirty="0">
                <a:solidFill>
                  <a:srgbClr val="3B3B41"/>
                </a:solidFill>
                <a:latin typeface="Segoe UI Semibold"/>
                <a:cs typeface="Segoe UI Semibold"/>
              </a:rPr>
              <a:t>of</a:t>
            </a:r>
            <a:r>
              <a:rPr sz="2500" b="1" i="1" spc="-14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your</a:t>
            </a:r>
            <a:r>
              <a:rPr sz="2500" b="1" i="1" spc="-10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75" dirty="0">
                <a:solidFill>
                  <a:srgbClr val="3B3B41"/>
                </a:solidFill>
                <a:latin typeface="Segoe UI Semibold"/>
                <a:cs typeface="Segoe UI Semibold"/>
              </a:rPr>
              <a:t>date</a:t>
            </a:r>
            <a:r>
              <a:rPr sz="2500" b="1" i="1" spc="-18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85" dirty="0">
                <a:solidFill>
                  <a:srgbClr val="3B3B41"/>
                </a:solidFill>
                <a:latin typeface="Segoe UI Semibold"/>
                <a:cs typeface="Segoe UI Semibold"/>
              </a:rPr>
              <a:t>of</a:t>
            </a:r>
            <a:r>
              <a:rPr sz="2500" b="1" i="1" spc="-14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75" dirty="0">
                <a:solidFill>
                  <a:srgbClr val="3B3B41"/>
                </a:solidFill>
                <a:latin typeface="Segoe UI Semibold"/>
                <a:cs typeface="Segoe UI Semibold"/>
              </a:rPr>
              <a:t>birth</a:t>
            </a:r>
            <a:r>
              <a:rPr sz="2500" b="1" i="1" spc="-13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claim</a:t>
            </a:r>
            <a:r>
              <a:rPr sz="2500" b="1" i="1" spc="-14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70" dirty="0">
                <a:solidFill>
                  <a:srgbClr val="3B3B41"/>
                </a:solidFill>
                <a:latin typeface="Segoe UI Semibold"/>
                <a:cs typeface="Segoe UI Semibold"/>
              </a:rPr>
              <a:t>and</a:t>
            </a:r>
            <a:r>
              <a:rPr sz="2500" b="1" i="1" spc="-21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whether  </a:t>
            </a:r>
            <a:r>
              <a:rPr sz="2500" b="1" i="1" spc="-90" dirty="0">
                <a:solidFill>
                  <a:srgbClr val="3B3B41"/>
                </a:solidFill>
                <a:latin typeface="Segoe UI Semibold"/>
                <a:cs typeface="Segoe UI Semibold"/>
              </a:rPr>
              <a:t>they</a:t>
            </a:r>
            <a:r>
              <a:rPr sz="2500" b="1" i="1" spc="-13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80" dirty="0">
                <a:solidFill>
                  <a:srgbClr val="3B3B41"/>
                </a:solidFill>
                <a:latin typeface="Segoe UI Semibold"/>
                <a:cs typeface="Segoe UI Semibold"/>
              </a:rPr>
              <a:t>trust</a:t>
            </a:r>
            <a:r>
              <a:rPr sz="2500" b="1" i="1" spc="-16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60" dirty="0">
                <a:solidFill>
                  <a:srgbClr val="3B3B41"/>
                </a:solidFill>
                <a:latin typeface="Segoe UI Semibold"/>
                <a:cs typeface="Segoe UI Semibold"/>
              </a:rPr>
              <a:t>the</a:t>
            </a:r>
            <a:r>
              <a:rPr sz="2500" b="1" i="1" spc="-1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90" dirty="0">
                <a:solidFill>
                  <a:srgbClr val="3B3B41"/>
                </a:solidFill>
                <a:latin typeface="Segoe UI Semibold"/>
                <a:cs typeface="Segoe UI Semibold"/>
              </a:rPr>
              <a:t>issuer</a:t>
            </a:r>
            <a:r>
              <a:rPr sz="2500" b="1" i="1" spc="-12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70" dirty="0">
                <a:solidFill>
                  <a:srgbClr val="3B3B41"/>
                </a:solidFill>
                <a:latin typeface="Segoe UI Semibold"/>
                <a:cs typeface="Segoe UI Semibold"/>
              </a:rPr>
              <a:t>(the</a:t>
            </a:r>
            <a:r>
              <a:rPr sz="2500" b="1" i="1" spc="-1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80" dirty="0">
                <a:solidFill>
                  <a:srgbClr val="3B3B41"/>
                </a:solidFill>
                <a:latin typeface="Segoe UI Semibold"/>
                <a:cs typeface="Segoe UI Semibold"/>
              </a:rPr>
              <a:t>driving</a:t>
            </a:r>
            <a:r>
              <a:rPr sz="2500" b="1" i="1" spc="-229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85" dirty="0">
                <a:solidFill>
                  <a:srgbClr val="3B3B41"/>
                </a:solidFill>
                <a:latin typeface="Segoe UI Semibold"/>
                <a:cs typeface="Segoe UI Semibold"/>
              </a:rPr>
              <a:t>license</a:t>
            </a:r>
            <a:r>
              <a:rPr sz="2500" b="1" i="1" spc="-22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authority)</a:t>
            </a:r>
            <a:r>
              <a:rPr sz="2500" b="1" i="1" spc="-13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85" dirty="0">
                <a:solidFill>
                  <a:srgbClr val="3B3B41"/>
                </a:solidFill>
                <a:latin typeface="Segoe UI Semibold"/>
                <a:cs typeface="Segoe UI Semibold"/>
              </a:rPr>
              <a:t>before</a:t>
            </a:r>
            <a:r>
              <a:rPr sz="2500" b="1" i="1" spc="-18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90" dirty="0">
                <a:solidFill>
                  <a:srgbClr val="3B3B41"/>
                </a:solidFill>
                <a:latin typeface="Segoe UI Semibold"/>
                <a:cs typeface="Segoe UI Semibold"/>
              </a:rPr>
              <a:t>granting</a:t>
            </a:r>
            <a:r>
              <a:rPr sz="2500" b="1" i="1" spc="-23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85" dirty="0">
                <a:solidFill>
                  <a:srgbClr val="3B3B41"/>
                </a:solidFill>
                <a:latin typeface="Segoe UI Semibold"/>
                <a:cs typeface="Segoe UI Semibold"/>
              </a:rPr>
              <a:t>you</a:t>
            </a:r>
            <a:r>
              <a:rPr sz="2500" b="1" i="1" spc="-13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access.</a:t>
            </a:r>
            <a:endParaRPr sz="25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53841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45" dirty="0">
                <a:solidFill>
                  <a:srgbClr val="0071C5"/>
                </a:solidFill>
              </a:rPr>
              <a:t>Choose </a:t>
            </a:r>
            <a:r>
              <a:rPr sz="2800" spc="-25" dirty="0">
                <a:solidFill>
                  <a:srgbClr val="0071C5"/>
                </a:solidFill>
              </a:rPr>
              <a:t>an </a:t>
            </a:r>
            <a:r>
              <a:rPr sz="2800" spc="-50" dirty="0">
                <a:solidFill>
                  <a:srgbClr val="0071C5"/>
                </a:solidFill>
              </a:rPr>
              <a:t>authorization</a:t>
            </a:r>
            <a:r>
              <a:rPr sz="2800" spc="-235" dirty="0">
                <a:solidFill>
                  <a:srgbClr val="0071C5"/>
                </a:solidFill>
              </a:rPr>
              <a:t> </a:t>
            </a:r>
            <a:r>
              <a:rPr sz="2800" spc="-55" dirty="0">
                <a:solidFill>
                  <a:srgbClr val="0071C5"/>
                </a:solidFill>
              </a:rPr>
              <a:t>approach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517042" y="1548129"/>
            <a:ext cx="11203940" cy="5147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4610">
              <a:lnSpc>
                <a:spcPct val="100000"/>
              </a:lnSpc>
              <a:spcBef>
                <a:spcPts val="100"/>
              </a:spcBef>
            </a:pPr>
            <a:r>
              <a:rPr sz="2400" b="1" spc="-60" dirty="0">
                <a:solidFill>
                  <a:srgbClr val="3B3B41"/>
                </a:solidFill>
                <a:latin typeface="Segoe UI Semibold"/>
                <a:cs typeface="Segoe UI Semibold"/>
              </a:rPr>
              <a:t>Role-based</a:t>
            </a:r>
            <a:r>
              <a:rPr sz="2400" b="1" spc="-8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authorization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is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an</a:t>
            </a:r>
            <a:r>
              <a:rPr sz="2400" b="1" spc="-9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authorization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approach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in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which</a:t>
            </a:r>
            <a:r>
              <a:rPr sz="2400" b="1" spc="-8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user</a:t>
            </a:r>
            <a:r>
              <a:rPr sz="2400" b="1" spc="-10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permissions</a:t>
            </a:r>
            <a:r>
              <a:rPr sz="2400" b="1" spc="-8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are  managed</a:t>
            </a:r>
            <a:r>
              <a:rPr sz="2400" b="1" spc="-11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and</a:t>
            </a:r>
            <a:r>
              <a:rPr sz="2400" b="1" spc="-10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enforced</a:t>
            </a:r>
            <a:r>
              <a:rPr sz="2400" b="1" spc="-10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25" dirty="0">
                <a:solidFill>
                  <a:srgbClr val="3B3B41"/>
                </a:solidFill>
                <a:latin typeface="Segoe UI Semibold"/>
                <a:cs typeface="Segoe UI Semibold"/>
              </a:rPr>
              <a:t>by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an</a:t>
            </a:r>
            <a:r>
              <a:rPr sz="2400" b="1" spc="-10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application</a:t>
            </a:r>
            <a:r>
              <a:rPr sz="2400" b="1" spc="-10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based</a:t>
            </a:r>
            <a:r>
              <a:rPr sz="2400" b="1" spc="-10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on</a:t>
            </a:r>
            <a:r>
              <a:rPr sz="2400" b="1" spc="-8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user</a:t>
            </a:r>
            <a:r>
              <a:rPr sz="2400" b="1" spc="-11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roles.</a:t>
            </a:r>
            <a:endParaRPr sz="24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If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dirty="0">
                <a:solidFill>
                  <a:srgbClr val="3B3B41"/>
                </a:solidFill>
                <a:latin typeface="Segoe UI Semibold"/>
                <a:cs typeface="Segoe UI Semibold"/>
              </a:rPr>
              <a:t>a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user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has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dirty="0">
                <a:solidFill>
                  <a:srgbClr val="3B3B41"/>
                </a:solidFill>
                <a:latin typeface="Segoe UI Semibold"/>
                <a:cs typeface="Segoe UI Semibold"/>
              </a:rPr>
              <a:t>a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role</a:t>
            </a:r>
            <a:r>
              <a:rPr sz="2400" b="1" spc="-8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that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is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required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to</a:t>
            </a:r>
            <a:r>
              <a:rPr sz="2400" b="1" spc="-8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perform</a:t>
            </a:r>
            <a:r>
              <a:rPr sz="2400" b="1" spc="-10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an</a:t>
            </a:r>
            <a:r>
              <a:rPr sz="2400" b="1" spc="-9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action,</a:t>
            </a:r>
            <a:r>
              <a:rPr sz="2400" b="1" spc="-11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access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is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granted;</a:t>
            </a:r>
            <a:r>
              <a:rPr sz="2400" b="1" spc="-12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otherwise,  access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is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denied.</a:t>
            </a:r>
            <a:r>
              <a:rPr sz="2400" b="1" spc="-114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When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an</a:t>
            </a:r>
            <a:r>
              <a:rPr sz="2400" b="1" spc="-10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identity</a:t>
            </a:r>
            <a:r>
              <a:rPr sz="2400" b="1" spc="-10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is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created,</a:t>
            </a:r>
            <a:r>
              <a:rPr sz="2400" b="1" spc="-114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it</a:t>
            </a:r>
            <a:r>
              <a:rPr sz="2400" b="1" spc="-114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may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belong</a:t>
            </a:r>
            <a:r>
              <a:rPr sz="2400" b="1" spc="-9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to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one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or</a:t>
            </a:r>
            <a:r>
              <a:rPr sz="2400" b="1" spc="-8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more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roles.</a:t>
            </a:r>
            <a:endParaRPr sz="24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95885">
              <a:lnSpc>
                <a:spcPct val="96000"/>
              </a:lnSpc>
            </a:pPr>
            <a:r>
              <a:rPr sz="2500" b="1" i="1" spc="-90" dirty="0">
                <a:solidFill>
                  <a:srgbClr val="3B3B41"/>
                </a:solidFill>
                <a:latin typeface="Segoe UI Semibold"/>
                <a:cs typeface="Segoe UI Semibold"/>
              </a:rPr>
              <a:t>For </a:t>
            </a:r>
            <a:r>
              <a:rPr sz="2500" b="1" i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example, </a:t>
            </a:r>
            <a:r>
              <a:rPr sz="2500" b="1" i="1" spc="-90" dirty="0">
                <a:solidFill>
                  <a:srgbClr val="3B3B41"/>
                </a:solidFill>
                <a:latin typeface="Segoe UI Semibold"/>
                <a:cs typeface="Segoe UI Semibold"/>
              </a:rPr>
              <a:t>Holly </a:t>
            </a:r>
            <a:r>
              <a:rPr sz="2500" b="1" i="1" spc="-105" dirty="0">
                <a:solidFill>
                  <a:srgbClr val="3B3B41"/>
                </a:solidFill>
                <a:latin typeface="Segoe UI Semibold"/>
                <a:cs typeface="Segoe UI Semibold"/>
              </a:rPr>
              <a:t>may </a:t>
            </a:r>
            <a:r>
              <a:rPr sz="2500" b="1" i="1" spc="-80" dirty="0">
                <a:solidFill>
                  <a:srgbClr val="3B3B41"/>
                </a:solidFill>
                <a:latin typeface="Segoe UI Semibold"/>
                <a:cs typeface="Segoe UI Semibold"/>
              </a:rPr>
              <a:t>belong </a:t>
            </a:r>
            <a:r>
              <a:rPr sz="2500" b="1" i="1" spc="-20" dirty="0">
                <a:solidFill>
                  <a:srgbClr val="3B3B41"/>
                </a:solidFill>
                <a:latin typeface="Segoe UI Semibold"/>
                <a:cs typeface="Segoe UI Semibold"/>
              </a:rPr>
              <a:t>to </a:t>
            </a:r>
            <a:r>
              <a:rPr sz="2500" b="1" i="1" spc="-60" dirty="0">
                <a:solidFill>
                  <a:srgbClr val="3B3B41"/>
                </a:solidFill>
                <a:latin typeface="Segoe UI Semibold"/>
                <a:cs typeface="Segoe UI Semibold"/>
              </a:rPr>
              <a:t>the </a:t>
            </a:r>
            <a:r>
              <a:rPr sz="2500" b="1" i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Administrator </a:t>
            </a:r>
            <a:r>
              <a:rPr sz="2500" b="1" i="1" spc="-65" dirty="0">
                <a:solidFill>
                  <a:srgbClr val="3B3B41"/>
                </a:solidFill>
                <a:latin typeface="Segoe UI Semibold"/>
                <a:cs typeface="Segoe UI Semibold"/>
              </a:rPr>
              <a:t>and </a:t>
            </a:r>
            <a:r>
              <a:rPr sz="2500" b="1" i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User </a:t>
            </a:r>
            <a:r>
              <a:rPr sz="2500" b="1" i="1" spc="-90" dirty="0">
                <a:solidFill>
                  <a:srgbClr val="3B3B41"/>
                </a:solidFill>
                <a:latin typeface="Segoe UI Semibold"/>
                <a:cs typeface="Segoe UI Semibold"/>
              </a:rPr>
              <a:t>roles, </a:t>
            </a:r>
            <a:r>
              <a:rPr sz="2500" b="1" i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whereas </a:t>
            </a:r>
            <a:r>
              <a:rPr sz="2500" b="1" i="1" spc="-110" dirty="0">
                <a:solidFill>
                  <a:srgbClr val="3B3B41"/>
                </a:solidFill>
                <a:latin typeface="Segoe UI Semibold"/>
                <a:cs typeface="Segoe UI Semibold"/>
              </a:rPr>
              <a:t>Adam  </a:t>
            </a:r>
            <a:r>
              <a:rPr sz="2500" b="1" i="1" spc="-105" dirty="0">
                <a:solidFill>
                  <a:srgbClr val="3B3B41"/>
                </a:solidFill>
                <a:latin typeface="Segoe UI Semibold"/>
                <a:cs typeface="Segoe UI Semibold"/>
              </a:rPr>
              <a:t>may</a:t>
            </a:r>
            <a:r>
              <a:rPr sz="2500" b="1" i="1" spc="-12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80" dirty="0">
                <a:solidFill>
                  <a:srgbClr val="3B3B41"/>
                </a:solidFill>
                <a:latin typeface="Segoe UI Semibold"/>
                <a:cs typeface="Segoe UI Semibold"/>
              </a:rPr>
              <a:t>belong</a:t>
            </a:r>
            <a:r>
              <a:rPr sz="2500" b="1" i="1" spc="-21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90" dirty="0">
                <a:solidFill>
                  <a:srgbClr val="3B3B41"/>
                </a:solidFill>
                <a:latin typeface="Segoe UI Semibold"/>
                <a:cs typeface="Segoe UI Semibold"/>
              </a:rPr>
              <a:t>only</a:t>
            </a:r>
            <a:r>
              <a:rPr sz="2500" b="1" i="1" spc="-13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25" dirty="0">
                <a:solidFill>
                  <a:srgbClr val="3B3B41"/>
                </a:solidFill>
                <a:latin typeface="Segoe UI Semibold"/>
                <a:cs typeface="Segoe UI Semibold"/>
              </a:rPr>
              <a:t>to</a:t>
            </a:r>
            <a:r>
              <a:rPr sz="2500" b="1" i="1" spc="-22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60" dirty="0">
                <a:solidFill>
                  <a:srgbClr val="3B3B41"/>
                </a:solidFill>
                <a:latin typeface="Segoe UI Semibold"/>
                <a:cs typeface="Segoe UI Semibold"/>
              </a:rPr>
              <a:t>the</a:t>
            </a:r>
            <a:r>
              <a:rPr sz="2500" b="1" i="1" spc="-2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User</a:t>
            </a:r>
            <a:r>
              <a:rPr sz="2500" b="1" i="1" spc="-11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90" dirty="0">
                <a:solidFill>
                  <a:srgbClr val="3B3B41"/>
                </a:solidFill>
                <a:latin typeface="Segoe UI Semibold"/>
                <a:cs typeface="Segoe UI Semibold"/>
              </a:rPr>
              <a:t>role.</a:t>
            </a:r>
            <a:r>
              <a:rPr sz="2500" b="1" i="1" spc="-12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114" dirty="0">
                <a:solidFill>
                  <a:srgbClr val="3B3B41"/>
                </a:solidFill>
                <a:latin typeface="Segoe UI Semibold"/>
                <a:cs typeface="Segoe UI Semibold"/>
              </a:rPr>
              <a:t>How</a:t>
            </a:r>
            <a:r>
              <a:rPr sz="2500" b="1" i="1" spc="-12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80" dirty="0">
                <a:solidFill>
                  <a:srgbClr val="3B3B41"/>
                </a:solidFill>
                <a:latin typeface="Segoe UI Semibold"/>
                <a:cs typeface="Segoe UI Semibold"/>
              </a:rPr>
              <a:t>these</a:t>
            </a:r>
            <a:r>
              <a:rPr sz="2500" b="1" i="1" spc="-1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85" dirty="0">
                <a:solidFill>
                  <a:srgbClr val="3B3B41"/>
                </a:solidFill>
                <a:latin typeface="Segoe UI Semibold"/>
                <a:cs typeface="Segoe UI Semibold"/>
              </a:rPr>
              <a:t>roles</a:t>
            </a:r>
            <a:r>
              <a:rPr sz="2500" b="1" i="1" spc="-17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70" dirty="0">
                <a:solidFill>
                  <a:srgbClr val="3B3B41"/>
                </a:solidFill>
                <a:latin typeface="Segoe UI Semibold"/>
                <a:cs typeface="Segoe UI Semibold"/>
              </a:rPr>
              <a:t>are</a:t>
            </a:r>
            <a:r>
              <a:rPr sz="2500" b="1" i="1" spc="-18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85" dirty="0">
                <a:solidFill>
                  <a:srgbClr val="3B3B41"/>
                </a:solidFill>
                <a:latin typeface="Segoe UI Semibold"/>
                <a:cs typeface="Segoe UI Semibold"/>
              </a:rPr>
              <a:t>created</a:t>
            </a:r>
            <a:r>
              <a:rPr sz="2500" b="1" i="1" spc="-22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70" dirty="0">
                <a:solidFill>
                  <a:srgbClr val="3B3B41"/>
                </a:solidFill>
                <a:latin typeface="Segoe UI Semibold"/>
                <a:cs typeface="Segoe UI Semibold"/>
              </a:rPr>
              <a:t>and</a:t>
            </a:r>
            <a:r>
              <a:rPr sz="2500" b="1" i="1" spc="-21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managed</a:t>
            </a:r>
            <a:r>
              <a:rPr sz="2500" b="1" i="1" spc="-2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depends  </a:t>
            </a:r>
            <a:r>
              <a:rPr sz="2500" b="1" i="1" spc="-80" dirty="0">
                <a:solidFill>
                  <a:srgbClr val="3B3B41"/>
                </a:solidFill>
                <a:latin typeface="Segoe UI Semibold"/>
                <a:cs typeface="Segoe UI Semibold"/>
              </a:rPr>
              <a:t>on</a:t>
            </a:r>
            <a:r>
              <a:rPr sz="2500" b="1" i="1" spc="-13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60" dirty="0">
                <a:solidFill>
                  <a:srgbClr val="3B3B41"/>
                </a:solidFill>
                <a:latin typeface="Segoe UI Semibold"/>
                <a:cs typeface="Segoe UI Semibold"/>
              </a:rPr>
              <a:t>the</a:t>
            </a:r>
            <a:r>
              <a:rPr sz="2500" b="1" i="1" spc="-2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90" dirty="0">
                <a:solidFill>
                  <a:srgbClr val="3B3B41"/>
                </a:solidFill>
                <a:latin typeface="Segoe UI Semibold"/>
                <a:cs typeface="Segoe UI Semibold"/>
              </a:rPr>
              <a:t>backing</a:t>
            </a:r>
            <a:r>
              <a:rPr sz="2500" b="1" i="1" spc="-229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80" dirty="0">
                <a:solidFill>
                  <a:srgbClr val="3B3B41"/>
                </a:solidFill>
                <a:latin typeface="Segoe UI Semibold"/>
                <a:cs typeface="Segoe UI Semibold"/>
              </a:rPr>
              <a:t>store</a:t>
            </a:r>
            <a:r>
              <a:rPr sz="2500" b="1" i="1" spc="-2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85" dirty="0">
                <a:solidFill>
                  <a:srgbClr val="3B3B41"/>
                </a:solidFill>
                <a:latin typeface="Segoe UI Semibold"/>
                <a:cs typeface="Segoe UI Semibold"/>
              </a:rPr>
              <a:t>of</a:t>
            </a:r>
            <a:r>
              <a:rPr sz="2500" b="1" i="1" spc="-15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60" dirty="0">
                <a:solidFill>
                  <a:srgbClr val="3B3B41"/>
                </a:solidFill>
                <a:latin typeface="Segoe UI Semibold"/>
                <a:cs typeface="Segoe UI Semibold"/>
              </a:rPr>
              <a:t>the</a:t>
            </a:r>
            <a:r>
              <a:rPr sz="2500" b="1" i="1" spc="-2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authorization</a:t>
            </a:r>
            <a:r>
              <a:rPr sz="2500" b="1" i="1" spc="-17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process.</a:t>
            </a:r>
            <a:endParaRPr sz="2500">
              <a:latin typeface="Segoe UI Semibold"/>
              <a:cs typeface="Segoe UI Semibold"/>
            </a:endParaRPr>
          </a:p>
          <a:p>
            <a:pPr marL="12700" marR="280670">
              <a:lnSpc>
                <a:spcPct val="100000"/>
              </a:lnSpc>
              <a:spcBef>
                <a:spcPts val="2860"/>
              </a:spcBef>
            </a:pPr>
            <a:r>
              <a:rPr sz="2400" b="1" spc="-60" dirty="0">
                <a:solidFill>
                  <a:srgbClr val="3B3B41"/>
                </a:solidFill>
                <a:latin typeface="Segoe UI Semibold"/>
                <a:cs typeface="Segoe UI Semibold"/>
              </a:rPr>
              <a:t>Role-based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access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control (RBAC)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is </a:t>
            </a:r>
            <a:r>
              <a:rPr sz="2400" b="1" dirty="0">
                <a:solidFill>
                  <a:srgbClr val="3B3B41"/>
                </a:solidFill>
                <a:latin typeface="Segoe UI Semibold"/>
                <a:cs typeface="Segoe UI Semibold"/>
              </a:rPr>
              <a:t>a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system that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provides fine-grained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access 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management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of </a:t>
            </a: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resources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in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Azure.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Using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RBAC,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you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can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segregate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duties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within 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your</a:t>
            </a:r>
            <a:r>
              <a:rPr sz="2400" b="1" spc="-11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team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and</a:t>
            </a:r>
            <a:r>
              <a:rPr sz="2400" b="1" spc="-10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grant</a:t>
            </a:r>
            <a:r>
              <a:rPr sz="2400" b="1" spc="-11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only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the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amount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of</a:t>
            </a:r>
            <a:r>
              <a:rPr sz="2400" b="1" spc="-11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access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to</a:t>
            </a:r>
            <a:r>
              <a:rPr sz="2400" b="1" spc="-8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users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that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they</a:t>
            </a:r>
            <a:r>
              <a:rPr sz="2400" b="1" spc="-9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need</a:t>
            </a:r>
            <a:r>
              <a:rPr sz="2400" b="1" spc="-10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to</a:t>
            </a:r>
            <a:r>
              <a:rPr sz="2400" b="1" spc="-9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perform 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their</a:t>
            </a:r>
            <a:r>
              <a:rPr sz="2400" b="1" spc="-10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jobs</a:t>
            </a:r>
            <a:endParaRPr sz="24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53841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45" dirty="0">
                <a:solidFill>
                  <a:srgbClr val="0071C5"/>
                </a:solidFill>
              </a:rPr>
              <a:t>Choose </a:t>
            </a:r>
            <a:r>
              <a:rPr sz="2800" spc="-25" dirty="0">
                <a:solidFill>
                  <a:srgbClr val="0071C5"/>
                </a:solidFill>
              </a:rPr>
              <a:t>an </a:t>
            </a:r>
            <a:r>
              <a:rPr sz="2800" spc="-50" dirty="0">
                <a:solidFill>
                  <a:srgbClr val="0071C5"/>
                </a:solidFill>
              </a:rPr>
              <a:t>authorization</a:t>
            </a:r>
            <a:r>
              <a:rPr sz="2800" spc="-235" dirty="0">
                <a:solidFill>
                  <a:srgbClr val="0071C5"/>
                </a:solidFill>
              </a:rPr>
              <a:t> </a:t>
            </a:r>
            <a:r>
              <a:rPr sz="2800" spc="-55" dirty="0">
                <a:solidFill>
                  <a:srgbClr val="0071C5"/>
                </a:solidFill>
              </a:rPr>
              <a:t>approach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517042" y="1531645"/>
            <a:ext cx="11249660" cy="33343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2940"/>
              </a:lnSpc>
              <a:spcBef>
                <a:spcPts val="130"/>
              </a:spcBef>
            </a:pP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Roles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are</a:t>
            </a:r>
            <a:r>
              <a:rPr sz="2400" b="1" spc="-9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exposed</a:t>
            </a:r>
            <a:r>
              <a:rPr sz="2400" b="1" spc="-9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to</a:t>
            </a:r>
            <a:r>
              <a:rPr sz="2400" b="1" spc="-10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the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developer</a:t>
            </a:r>
            <a:r>
              <a:rPr sz="2400" b="1" spc="-8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through</a:t>
            </a:r>
            <a:r>
              <a:rPr sz="2400" b="1" spc="-10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the</a:t>
            </a:r>
            <a:r>
              <a:rPr sz="2400" b="1" spc="-8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IsInRole</a:t>
            </a:r>
            <a:r>
              <a:rPr sz="2500" b="1" i="1" spc="-1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method</a:t>
            </a:r>
            <a:r>
              <a:rPr sz="2400" b="1" spc="-9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on</a:t>
            </a:r>
            <a:r>
              <a:rPr sz="2400" b="1" spc="-9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the</a:t>
            </a:r>
            <a:endParaRPr sz="2400">
              <a:latin typeface="Segoe UI Semibold"/>
              <a:cs typeface="Segoe UI Semibold"/>
            </a:endParaRPr>
          </a:p>
          <a:p>
            <a:pPr marL="12700">
              <a:lnSpc>
                <a:spcPts val="2940"/>
              </a:lnSpc>
            </a:pPr>
            <a:r>
              <a:rPr sz="2500" b="1" i="1" spc="-105" dirty="0">
                <a:solidFill>
                  <a:srgbClr val="3B3B41"/>
                </a:solidFill>
                <a:latin typeface="Segoe UI Semibold"/>
                <a:cs typeface="Segoe UI Semibold"/>
              </a:rPr>
              <a:t>ClaimsPrincipal</a:t>
            </a:r>
            <a:r>
              <a:rPr sz="2500" b="1" i="1" spc="-8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class.</a:t>
            </a:r>
            <a:endParaRPr sz="2400">
              <a:latin typeface="Segoe UI Semibold"/>
              <a:cs typeface="Segoe UI Semibold"/>
            </a:endParaRPr>
          </a:p>
          <a:p>
            <a:pPr marL="12700" marR="5080">
              <a:lnSpc>
                <a:spcPct val="100000"/>
              </a:lnSpc>
              <a:spcBef>
                <a:spcPts val="2860"/>
              </a:spcBef>
            </a:pPr>
            <a:r>
              <a:rPr sz="2400" b="1" spc="-60" dirty="0">
                <a:solidFill>
                  <a:srgbClr val="3B3B41"/>
                </a:solidFill>
                <a:latin typeface="Segoe UI Semibold"/>
                <a:cs typeface="Segoe UI Semibold"/>
              </a:rPr>
              <a:t>Role-based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authorization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checks are </a:t>
            </a: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declarative—the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developer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embeds them</a:t>
            </a:r>
            <a:r>
              <a:rPr sz="2400" b="1" spc="-36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within  their code, against </a:t>
            </a:r>
            <a:r>
              <a:rPr sz="2400" b="1" dirty="0">
                <a:solidFill>
                  <a:srgbClr val="3B3B41"/>
                </a:solidFill>
                <a:latin typeface="Segoe UI Semibold"/>
                <a:cs typeface="Segoe UI Semibold"/>
              </a:rPr>
              <a:t>a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controller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or an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action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within </a:t>
            </a:r>
            <a:r>
              <a:rPr sz="2400" b="1" dirty="0">
                <a:solidFill>
                  <a:srgbClr val="3B3B41"/>
                </a:solidFill>
                <a:latin typeface="Segoe UI Semibold"/>
                <a:cs typeface="Segoe UI Semibold"/>
              </a:rPr>
              <a:t>a </a:t>
            </a:r>
            <a:r>
              <a:rPr sz="2400" b="1" spc="-70" dirty="0">
                <a:solidFill>
                  <a:srgbClr val="3B3B41"/>
                </a:solidFill>
                <a:latin typeface="Segoe UI Semibold"/>
                <a:cs typeface="Segoe UI Semibold"/>
              </a:rPr>
              <a:t>controller,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specifying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roles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that 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the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current</a:t>
            </a:r>
            <a:r>
              <a:rPr sz="2400" b="1" spc="-114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user</a:t>
            </a:r>
            <a:r>
              <a:rPr sz="2400" b="1" spc="-11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must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25" dirty="0">
                <a:solidFill>
                  <a:srgbClr val="3B3B41"/>
                </a:solidFill>
                <a:latin typeface="Segoe UI Semibold"/>
                <a:cs typeface="Segoe UI Semibold"/>
              </a:rPr>
              <a:t>be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dirty="0">
                <a:solidFill>
                  <a:srgbClr val="3B3B41"/>
                </a:solidFill>
                <a:latin typeface="Segoe UI Semibold"/>
                <a:cs typeface="Segoe UI Semibold"/>
              </a:rPr>
              <a:t>a</a:t>
            </a:r>
            <a:r>
              <a:rPr sz="2400" b="1" spc="-10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member</a:t>
            </a:r>
            <a:r>
              <a:rPr sz="2400" b="1" spc="-11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of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to</a:t>
            </a:r>
            <a:r>
              <a:rPr sz="2400" b="1" spc="-10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access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the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requested</a:t>
            </a:r>
            <a:r>
              <a:rPr sz="2400" b="1" spc="-10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resource.</a:t>
            </a:r>
            <a:endParaRPr sz="24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1732914">
              <a:lnSpc>
                <a:spcPct val="100000"/>
              </a:lnSpc>
            </a:pPr>
            <a:r>
              <a:rPr sz="2400" b="1" spc="-110" dirty="0">
                <a:solidFill>
                  <a:srgbClr val="3B3B41"/>
                </a:solidFill>
                <a:latin typeface="Segoe UI Semibold"/>
                <a:cs typeface="Segoe UI Semibold"/>
              </a:rPr>
              <a:t>You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can mix and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match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both </a:t>
            </a: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claims-based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authorization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and</a:t>
            </a:r>
            <a:r>
              <a:rPr sz="2400" b="1" spc="-47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role-based 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authorization.</a:t>
            </a:r>
            <a:r>
              <a:rPr sz="2400" b="1" spc="-12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Is</a:t>
            </a:r>
            <a:r>
              <a:rPr sz="2400" b="1" spc="-9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it</a:t>
            </a:r>
            <a:r>
              <a:rPr sz="2400" b="1" spc="-114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typical</a:t>
            </a:r>
            <a:r>
              <a:rPr sz="2400" b="1" spc="-114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to</a:t>
            </a:r>
            <a:r>
              <a:rPr sz="2400" b="1" spc="-10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see</a:t>
            </a:r>
            <a:r>
              <a:rPr sz="2400" b="1" spc="-9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the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role</a:t>
            </a:r>
            <a:r>
              <a:rPr sz="2400" b="1" spc="-9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defined</a:t>
            </a:r>
            <a:r>
              <a:rPr sz="2400" b="1" spc="-114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as</a:t>
            </a:r>
            <a:r>
              <a:rPr sz="2400" b="1" spc="-9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dirty="0">
                <a:solidFill>
                  <a:srgbClr val="3B3B41"/>
                </a:solidFill>
                <a:latin typeface="Segoe UI Semibold"/>
                <a:cs typeface="Segoe UI Semibold"/>
              </a:rPr>
              <a:t>a</a:t>
            </a:r>
            <a:r>
              <a:rPr sz="2400" b="1" spc="-10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special</a:t>
            </a:r>
            <a:r>
              <a:rPr sz="2400" b="1" spc="-114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claim.</a:t>
            </a:r>
            <a:endParaRPr sz="24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53841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45" dirty="0">
                <a:solidFill>
                  <a:srgbClr val="0071C5"/>
                </a:solidFill>
              </a:rPr>
              <a:t>Choose </a:t>
            </a:r>
            <a:r>
              <a:rPr sz="2800" spc="-25" dirty="0">
                <a:solidFill>
                  <a:srgbClr val="0071C5"/>
                </a:solidFill>
              </a:rPr>
              <a:t>an </a:t>
            </a:r>
            <a:r>
              <a:rPr sz="2800" spc="-50" dirty="0">
                <a:solidFill>
                  <a:srgbClr val="0071C5"/>
                </a:solidFill>
              </a:rPr>
              <a:t>authorization</a:t>
            </a:r>
            <a:r>
              <a:rPr sz="2800" spc="-235" dirty="0">
                <a:solidFill>
                  <a:srgbClr val="0071C5"/>
                </a:solidFill>
              </a:rPr>
              <a:t> </a:t>
            </a:r>
            <a:r>
              <a:rPr sz="2800" spc="-55" dirty="0">
                <a:solidFill>
                  <a:srgbClr val="0071C5"/>
                </a:solidFill>
              </a:rPr>
              <a:t>approach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517042" y="1548129"/>
            <a:ext cx="11092180" cy="3321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5781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B3B41"/>
                </a:solidFill>
                <a:latin typeface="Segoe UI Semibold"/>
                <a:cs typeface="Segoe UI Semibold"/>
              </a:rPr>
              <a:t>A</a:t>
            </a:r>
            <a:r>
              <a:rPr sz="2400" b="1" spc="-9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role</a:t>
            </a:r>
            <a:r>
              <a:rPr sz="2400" b="1" spc="-8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assignment</a:t>
            </a:r>
            <a:r>
              <a:rPr sz="2400" b="1" spc="-10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consists</a:t>
            </a:r>
            <a:r>
              <a:rPr sz="2400" b="1" spc="-9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of</a:t>
            </a:r>
            <a:r>
              <a:rPr sz="2400" b="1" spc="-9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three</a:t>
            </a:r>
            <a:r>
              <a:rPr sz="2400" b="1" spc="-8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elements:</a:t>
            </a:r>
            <a:r>
              <a:rPr sz="2400" b="1" spc="-10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dirty="0">
                <a:solidFill>
                  <a:srgbClr val="3B3B41"/>
                </a:solidFill>
                <a:latin typeface="Segoe UI Semibold"/>
                <a:cs typeface="Segoe UI Semibold"/>
              </a:rPr>
              <a:t>a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security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principal,</a:t>
            </a:r>
            <a:r>
              <a:rPr sz="2400" b="1" spc="-12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dirty="0">
                <a:solidFill>
                  <a:srgbClr val="3B3B41"/>
                </a:solidFill>
                <a:latin typeface="Segoe UI Semibold"/>
                <a:cs typeface="Segoe UI Semibold"/>
              </a:rPr>
              <a:t>a</a:t>
            </a:r>
            <a:r>
              <a:rPr sz="2400" b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role</a:t>
            </a:r>
            <a:r>
              <a:rPr sz="2400" b="1" spc="-8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definition, 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and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the</a:t>
            </a:r>
            <a:r>
              <a:rPr sz="2400" b="1" spc="-16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scope.</a:t>
            </a:r>
            <a:endParaRPr sz="24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50">
              <a:latin typeface="Times New Roman"/>
              <a:cs typeface="Times New Roman"/>
            </a:endParaRPr>
          </a:p>
          <a:p>
            <a:pPr marL="12700" marR="5080">
              <a:lnSpc>
                <a:spcPts val="2880"/>
              </a:lnSpc>
            </a:pPr>
            <a:r>
              <a:rPr sz="2500" b="1" i="1" spc="-60" dirty="0">
                <a:solidFill>
                  <a:srgbClr val="3B3B41"/>
                </a:solidFill>
                <a:latin typeface="Segoe UI Semibold"/>
                <a:cs typeface="Segoe UI Semibold"/>
              </a:rPr>
              <a:t>A</a:t>
            </a:r>
            <a:r>
              <a:rPr sz="2500" b="1" i="1" spc="-13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i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security</a:t>
            </a:r>
            <a:r>
              <a:rPr sz="2400" b="1" i="1" spc="-12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i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principal</a:t>
            </a:r>
            <a:r>
              <a:rPr sz="2400" b="1" i="1" spc="-114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is</a:t>
            </a:r>
            <a:r>
              <a:rPr sz="2500" b="1" i="1" spc="-16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85" dirty="0">
                <a:solidFill>
                  <a:srgbClr val="3B3B41"/>
                </a:solidFill>
                <a:latin typeface="Segoe UI Semibold"/>
                <a:cs typeface="Segoe UI Semibold"/>
              </a:rPr>
              <a:t>an</a:t>
            </a:r>
            <a:r>
              <a:rPr sz="2500" b="1" i="1" spc="-12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85" dirty="0">
                <a:solidFill>
                  <a:srgbClr val="3B3B41"/>
                </a:solidFill>
                <a:latin typeface="Segoe UI Semibold"/>
                <a:cs typeface="Segoe UI Semibold"/>
              </a:rPr>
              <a:t>object</a:t>
            </a:r>
            <a:r>
              <a:rPr sz="2500" b="1" i="1" spc="-16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80" dirty="0">
                <a:solidFill>
                  <a:srgbClr val="3B3B41"/>
                </a:solidFill>
                <a:latin typeface="Segoe UI Semibold"/>
                <a:cs typeface="Segoe UI Semibold"/>
              </a:rPr>
              <a:t>that</a:t>
            </a:r>
            <a:r>
              <a:rPr sz="2500" b="1" i="1" spc="-15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represents</a:t>
            </a:r>
            <a:r>
              <a:rPr sz="2500" b="1" i="1" spc="-18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170" dirty="0">
                <a:solidFill>
                  <a:srgbClr val="3B3B41"/>
                </a:solidFill>
                <a:latin typeface="Segoe UI Semibold"/>
                <a:cs typeface="Segoe UI Semibold"/>
              </a:rPr>
              <a:t>a</a:t>
            </a:r>
            <a:r>
              <a:rPr sz="2500" b="1" i="1" spc="-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130" dirty="0">
                <a:solidFill>
                  <a:srgbClr val="3B3B41"/>
                </a:solidFill>
                <a:latin typeface="Segoe UI Semibold"/>
                <a:cs typeface="Segoe UI Semibold"/>
              </a:rPr>
              <a:t>user,</a:t>
            </a:r>
            <a:r>
              <a:rPr sz="2500" b="1" i="1" spc="-12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group,</a:t>
            </a:r>
            <a:r>
              <a:rPr sz="2500" b="1" i="1" spc="-10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80" dirty="0">
                <a:solidFill>
                  <a:srgbClr val="3B3B41"/>
                </a:solidFill>
                <a:latin typeface="Segoe UI Semibold"/>
                <a:cs typeface="Segoe UI Semibold"/>
              </a:rPr>
              <a:t>or</a:t>
            </a:r>
            <a:r>
              <a:rPr sz="2500" b="1" i="1" spc="-11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75" dirty="0">
                <a:solidFill>
                  <a:srgbClr val="3B3B41"/>
                </a:solidFill>
                <a:latin typeface="Segoe UI Semibold"/>
                <a:cs typeface="Segoe UI Semibold"/>
              </a:rPr>
              <a:t>service</a:t>
            </a:r>
            <a:r>
              <a:rPr sz="2500" b="1" i="1" spc="-204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105" dirty="0">
                <a:solidFill>
                  <a:srgbClr val="3B3B41"/>
                </a:solidFill>
                <a:latin typeface="Segoe UI Semibold"/>
                <a:cs typeface="Segoe UI Semibold"/>
              </a:rPr>
              <a:t>principal</a:t>
            </a:r>
            <a:r>
              <a:rPr sz="2500" b="1" i="1" spc="-9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80" dirty="0">
                <a:solidFill>
                  <a:srgbClr val="3B3B41"/>
                </a:solidFill>
                <a:latin typeface="Segoe UI Semibold"/>
                <a:cs typeface="Segoe UI Semibold"/>
              </a:rPr>
              <a:t>that  </a:t>
            </a:r>
            <a:r>
              <a:rPr sz="2500" b="1" i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is</a:t>
            </a:r>
            <a:r>
              <a:rPr sz="2500" b="1" i="1" spc="-17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90" dirty="0">
                <a:solidFill>
                  <a:srgbClr val="3B3B41"/>
                </a:solidFill>
                <a:latin typeface="Segoe UI Semibold"/>
                <a:cs typeface="Segoe UI Semibold"/>
              </a:rPr>
              <a:t>requesting</a:t>
            </a:r>
            <a:r>
              <a:rPr sz="2500" b="1" i="1" spc="-24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access</a:t>
            </a:r>
            <a:r>
              <a:rPr sz="2500" b="1" i="1" spc="-16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25" dirty="0">
                <a:solidFill>
                  <a:srgbClr val="3B3B41"/>
                </a:solidFill>
                <a:latin typeface="Segoe UI Semibold"/>
                <a:cs typeface="Segoe UI Semibold"/>
              </a:rPr>
              <a:t>to</a:t>
            </a:r>
            <a:r>
              <a:rPr sz="2500" b="1" i="1" spc="-22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85" dirty="0">
                <a:solidFill>
                  <a:srgbClr val="3B3B41"/>
                </a:solidFill>
                <a:latin typeface="Segoe UI Semibold"/>
                <a:cs typeface="Segoe UI Semibold"/>
              </a:rPr>
              <a:t>Azure</a:t>
            </a:r>
            <a:r>
              <a:rPr sz="2500" b="1" i="1" spc="-21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105" dirty="0">
                <a:solidFill>
                  <a:srgbClr val="3B3B41"/>
                </a:solidFill>
                <a:latin typeface="Segoe UI Semibold"/>
                <a:cs typeface="Segoe UI Semibold"/>
              </a:rPr>
              <a:t>resources.</a:t>
            </a:r>
            <a:endParaRPr sz="25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2685"/>
              </a:spcBef>
            </a:pPr>
            <a:r>
              <a:rPr sz="2500" b="1" i="1" spc="-60" dirty="0">
                <a:solidFill>
                  <a:srgbClr val="3B3B41"/>
                </a:solidFill>
                <a:latin typeface="Segoe UI Semibold"/>
                <a:cs typeface="Segoe UI Semibold"/>
              </a:rPr>
              <a:t>A </a:t>
            </a:r>
            <a:r>
              <a:rPr sz="2400" b="1" i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role </a:t>
            </a:r>
            <a:r>
              <a:rPr sz="2500" b="1" i="1" spc="-90" dirty="0">
                <a:solidFill>
                  <a:srgbClr val="3B3B41"/>
                </a:solidFill>
                <a:latin typeface="Segoe UI Semibold"/>
                <a:cs typeface="Segoe UI Semibold"/>
              </a:rPr>
              <a:t>definition </a:t>
            </a:r>
            <a:r>
              <a:rPr sz="2500" b="1" i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is </a:t>
            </a:r>
            <a:r>
              <a:rPr sz="2500" b="1" i="1" spc="-165" dirty="0">
                <a:solidFill>
                  <a:srgbClr val="3B3B41"/>
                </a:solidFill>
                <a:latin typeface="Segoe UI Semibold"/>
                <a:cs typeface="Segoe UI Semibold"/>
              </a:rPr>
              <a:t>a </a:t>
            </a:r>
            <a:r>
              <a:rPr sz="2500" b="1" i="1" spc="-90" dirty="0">
                <a:solidFill>
                  <a:srgbClr val="3B3B41"/>
                </a:solidFill>
                <a:latin typeface="Segoe UI Semibold"/>
                <a:cs typeface="Segoe UI Semibold"/>
              </a:rPr>
              <a:t>collection </a:t>
            </a:r>
            <a:r>
              <a:rPr sz="2500" b="1" i="1" spc="-85" dirty="0">
                <a:solidFill>
                  <a:srgbClr val="3B3B41"/>
                </a:solidFill>
                <a:latin typeface="Segoe UI Semibold"/>
                <a:cs typeface="Segoe UI Semibold"/>
              </a:rPr>
              <a:t>of</a:t>
            </a:r>
            <a:r>
              <a:rPr sz="2500" b="1" i="1" spc="-434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permissions.</a:t>
            </a:r>
            <a:endParaRPr sz="25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2760"/>
              </a:spcBef>
            </a:pPr>
            <a:r>
              <a:rPr sz="2500" b="1" i="1" spc="-70" dirty="0">
                <a:solidFill>
                  <a:srgbClr val="3B3B41"/>
                </a:solidFill>
                <a:latin typeface="Segoe UI Semibold"/>
                <a:cs typeface="Segoe UI Semibold"/>
              </a:rPr>
              <a:t>The</a:t>
            </a:r>
            <a:r>
              <a:rPr sz="2500" b="1" i="1" spc="-19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i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Scope</a:t>
            </a:r>
            <a:r>
              <a:rPr sz="2400" b="1" i="1" spc="-9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is</a:t>
            </a:r>
            <a:r>
              <a:rPr sz="2500" b="1" i="1" spc="-17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60" dirty="0">
                <a:solidFill>
                  <a:srgbClr val="3B3B41"/>
                </a:solidFill>
                <a:latin typeface="Segoe UI Semibold"/>
                <a:cs typeface="Segoe UI Semibold"/>
              </a:rPr>
              <a:t>the</a:t>
            </a:r>
            <a:r>
              <a:rPr sz="2500" b="1" i="1" spc="-2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90" dirty="0">
                <a:solidFill>
                  <a:srgbClr val="3B3B41"/>
                </a:solidFill>
                <a:latin typeface="Segoe UI Semibold"/>
                <a:cs typeface="Segoe UI Semibold"/>
              </a:rPr>
              <a:t>boundary</a:t>
            </a:r>
            <a:r>
              <a:rPr sz="2500" b="1" i="1" spc="-12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75" dirty="0">
                <a:solidFill>
                  <a:srgbClr val="3B3B41"/>
                </a:solidFill>
                <a:latin typeface="Segoe UI Semibold"/>
                <a:cs typeface="Segoe UI Semibold"/>
              </a:rPr>
              <a:t>that</a:t>
            </a:r>
            <a:r>
              <a:rPr sz="2500" b="1" i="1" spc="-16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60" dirty="0">
                <a:solidFill>
                  <a:srgbClr val="3B3B41"/>
                </a:solidFill>
                <a:latin typeface="Segoe UI Semibold"/>
                <a:cs typeface="Segoe UI Semibold"/>
              </a:rPr>
              <a:t>the</a:t>
            </a:r>
            <a:r>
              <a:rPr sz="2500" b="1" i="1" spc="-2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90" dirty="0">
                <a:solidFill>
                  <a:srgbClr val="3B3B41"/>
                </a:solidFill>
                <a:latin typeface="Segoe UI Semibold"/>
                <a:cs typeface="Segoe UI Semibold"/>
              </a:rPr>
              <a:t>access</a:t>
            </a:r>
            <a:r>
              <a:rPr sz="2500" b="1" i="1" spc="-17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85" dirty="0">
                <a:solidFill>
                  <a:srgbClr val="3B3B41"/>
                </a:solidFill>
                <a:latin typeface="Segoe UI Semibold"/>
                <a:cs typeface="Segoe UI Semibold"/>
              </a:rPr>
              <a:t>applies</a:t>
            </a:r>
            <a:r>
              <a:rPr sz="2500" b="1" i="1" spc="-16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500" b="1" i="1" spc="-75" dirty="0">
                <a:solidFill>
                  <a:srgbClr val="3B3B41"/>
                </a:solidFill>
                <a:latin typeface="Segoe UI Semibold"/>
                <a:cs typeface="Segoe UI Semibold"/>
              </a:rPr>
              <a:t>to.</a:t>
            </a:r>
            <a:endParaRPr sz="25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1145" y="643248"/>
            <a:ext cx="1007110" cy="194310"/>
          </a:xfrm>
          <a:custGeom>
            <a:avLst/>
            <a:gdLst/>
            <a:ahLst/>
            <a:cxnLst/>
            <a:rect l="l" t="t" r="r" b="b"/>
            <a:pathLst>
              <a:path w="1007110" h="194309">
                <a:moveTo>
                  <a:pt x="44202" y="13215"/>
                </a:moveTo>
                <a:lnTo>
                  <a:pt x="0" y="13215"/>
                </a:lnTo>
                <a:lnTo>
                  <a:pt x="0" y="191215"/>
                </a:lnTo>
                <a:lnTo>
                  <a:pt x="29169" y="191215"/>
                </a:lnTo>
                <a:lnTo>
                  <a:pt x="29169" y="66967"/>
                </a:lnTo>
                <a:lnTo>
                  <a:pt x="28383" y="58156"/>
                </a:lnTo>
                <a:lnTo>
                  <a:pt x="28304" y="49344"/>
                </a:lnTo>
                <a:lnTo>
                  <a:pt x="27410" y="45819"/>
                </a:lnTo>
                <a:lnTo>
                  <a:pt x="57071" y="45819"/>
                </a:lnTo>
                <a:lnTo>
                  <a:pt x="44202" y="13215"/>
                </a:lnTo>
                <a:close/>
              </a:path>
              <a:path w="1007110" h="194309">
                <a:moveTo>
                  <a:pt x="57071" y="45819"/>
                </a:moveTo>
                <a:lnTo>
                  <a:pt x="28304" y="45819"/>
                </a:lnTo>
                <a:lnTo>
                  <a:pt x="30064" y="52871"/>
                </a:lnTo>
                <a:lnTo>
                  <a:pt x="31824" y="58156"/>
                </a:lnTo>
                <a:lnTo>
                  <a:pt x="32719" y="61680"/>
                </a:lnTo>
                <a:lnTo>
                  <a:pt x="85749" y="191215"/>
                </a:lnTo>
                <a:lnTo>
                  <a:pt x="106061" y="191215"/>
                </a:lnTo>
                <a:lnTo>
                  <a:pt x="123500" y="148039"/>
                </a:lnTo>
                <a:lnTo>
                  <a:pt x="96337" y="148039"/>
                </a:lnTo>
                <a:lnTo>
                  <a:pt x="95443" y="142751"/>
                </a:lnTo>
                <a:lnTo>
                  <a:pt x="92818" y="134819"/>
                </a:lnTo>
                <a:lnTo>
                  <a:pt x="88374" y="125127"/>
                </a:lnTo>
                <a:lnTo>
                  <a:pt x="57071" y="45819"/>
                </a:lnTo>
                <a:close/>
              </a:path>
              <a:path w="1007110" h="194309">
                <a:moveTo>
                  <a:pt x="192675" y="45819"/>
                </a:moveTo>
                <a:lnTo>
                  <a:pt x="163505" y="45819"/>
                </a:lnTo>
                <a:lnTo>
                  <a:pt x="162988" y="55375"/>
                </a:lnTo>
                <a:lnTo>
                  <a:pt x="162722" y="64104"/>
                </a:lnTo>
                <a:lnTo>
                  <a:pt x="162611" y="191215"/>
                </a:lnTo>
                <a:lnTo>
                  <a:pt x="192675" y="191215"/>
                </a:lnTo>
                <a:lnTo>
                  <a:pt x="192675" y="45819"/>
                </a:lnTo>
                <a:close/>
              </a:path>
              <a:path w="1007110" h="194309">
                <a:moveTo>
                  <a:pt x="192675" y="13215"/>
                </a:moveTo>
                <a:lnTo>
                  <a:pt x="151128" y="13215"/>
                </a:lnTo>
                <a:lnTo>
                  <a:pt x="105166" y="125127"/>
                </a:lnTo>
                <a:lnTo>
                  <a:pt x="97232" y="148039"/>
                </a:lnTo>
                <a:lnTo>
                  <a:pt x="123500" y="148039"/>
                </a:lnTo>
                <a:lnTo>
                  <a:pt x="159091" y="59919"/>
                </a:lnTo>
                <a:lnTo>
                  <a:pt x="160851" y="57275"/>
                </a:lnTo>
                <a:lnTo>
                  <a:pt x="161746" y="51107"/>
                </a:lnTo>
                <a:lnTo>
                  <a:pt x="163505" y="45819"/>
                </a:lnTo>
                <a:lnTo>
                  <a:pt x="192675" y="45819"/>
                </a:lnTo>
                <a:lnTo>
                  <a:pt x="192675" y="13215"/>
                </a:lnTo>
                <a:close/>
              </a:path>
              <a:path w="1007110" h="194309">
                <a:moveTo>
                  <a:pt x="251880" y="63443"/>
                </a:moveTo>
                <a:lnTo>
                  <a:pt x="221815" y="63443"/>
                </a:lnTo>
                <a:lnTo>
                  <a:pt x="221815" y="191215"/>
                </a:lnTo>
                <a:lnTo>
                  <a:pt x="251880" y="191215"/>
                </a:lnTo>
                <a:lnTo>
                  <a:pt x="251880" y="63443"/>
                </a:lnTo>
                <a:close/>
              </a:path>
              <a:path w="1007110" h="194309">
                <a:moveTo>
                  <a:pt x="242156" y="9691"/>
                </a:moveTo>
                <a:lnTo>
                  <a:pt x="232433" y="9691"/>
                </a:lnTo>
                <a:lnTo>
                  <a:pt x="228019" y="11455"/>
                </a:lnTo>
                <a:lnTo>
                  <a:pt x="224470" y="14979"/>
                </a:lnTo>
                <a:lnTo>
                  <a:pt x="220950" y="17623"/>
                </a:lnTo>
                <a:lnTo>
                  <a:pt x="219190" y="22027"/>
                </a:lnTo>
                <a:lnTo>
                  <a:pt x="219190" y="31720"/>
                </a:lnTo>
                <a:lnTo>
                  <a:pt x="242156" y="44059"/>
                </a:lnTo>
                <a:lnTo>
                  <a:pt x="246571" y="42295"/>
                </a:lnTo>
                <a:lnTo>
                  <a:pt x="250120" y="39651"/>
                </a:lnTo>
                <a:lnTo>
                  <a:pt x="253639" y="36127"/>
                </a:lnTo>
                <a:lnTo>
                  <a:pt x="255399" y="31720"/>
                </a:lnTo>
                <a:lnTo>
                  <a:pt x="255399" y="22028"/>
                </a:lnTo>
                <a:lnTo>
                  <a:pt x="253639" y="18503"/>
                </a:lnTo>
                <a:lnTo>
                  <a:pt x="246571" y="11455"/>
                </a:lnTo>
                <a:lnTo>
                  <a:pt x="242156" y="9691"/>
                </a:lnTo>
                <a:close/>
              </a:path>
              <a:path w="1007110" h="194309">
                <a:moveTo>
                  <a:pt x="352632" y="60800"/>
                </a:moveTo>
                <a:lnTo>
                  <a:pt x="313172" y="65633"/>
                </a:lnTo>
                <a:lnTo>
                  <a:pt x="281049" y="94284"/>
                </a:lnTo>
                <a:lnTo>
                  <a:pt x="273086" y="130415"/>
                </a:lnTo>
                <a:lnTo>
                  <a:pt x="273584" y="139350"/>
                </a:lnTo>
                <a:lnTo>
                  <a:pt x="290419" y="176125"/>
                </a:lnTo>
                <a:lnTo>
                  <a:pt x="326873" y="193364"/>
                </a:lnTo>
                <a:lnTo>
                  <a:pt x="335840" y="193859"/>
                </a:lnTo>
                <a:lnTo>
                  <a:pt x="346099" y="193364"/>
                </a:lnTo>
                <a:lnTo>
                  <a:pt x="355614" y="191877"/>
                </a:lnTo>
                <a:lnTo>
                  <a:pt x="364302" y="189398"/>
                </a:lnTo>
                <a:lnTo>
                  <a:pt x="372078" y="185928"/>
                </a:lnTo>
                <a:lnTo>
                  <a:pt x="372943" y="185047"/>
                </a:lnTo>
                <a:lnTo>
                  <a:pt x="372943" y="169187"/>
                </a:lnTo>
                <a:lnTo>
                  <a:pt x="342014" y="169187"/>
                </a:lnTo>
                <a:lnTo>
                  <a:pt x="333745" y="168526"/>
                </a:lnTo>
                <a:lnTo>
                  <a:pt x="304666" y="137050"/>
                </a:lnTo>
                <a:lnTo>
                  <a:pt x="304015" y="127771"/>
                </a:lnTo>
                <a:lnTo>
                  <a:pt x="304680" y="118863"/>
                </a:lnTo>
                <a:lnTo>
                  <a:pt x="334640" y="86147"/>
                </a:lnTo>
                <a:lnTo>
                  <a:pt x="342908" y="85472"/>
                </a:lnTo>
                <a:lnTo>
                  <a:pt x="372943" y="85472"/>
                </a:lnTo>
                <a:lnTo>
                  <a:pt x="372943" y="66968"/>
                </a:lnTo>
                <a:lnTo>
                  <a:pt x="372078" y="66968"/>
                </a:lnTo>
                <a:lnTo>
                  <a:pt x="368529" y="65207"/>
                </a:lnTo>
                <a:lnTo>
                  <a:pt x="364115" y="63444"/>
                </a:lnTo>
                <a:lnTo>
                  <a:pt x="357911" y="62563"/>
                </a:lnTo>
                <a:lnTo>
                  <a:pt x="352632" y="60800"/>
                </a:lnTo>
                <a:close/>
              </a:path>
              <a:path w="1007110" h="194309">
                <a:moveTo>
                  <a:pt x="372943" y="157731"/>
                </a:moveTo>
                <a:lnTo>
                  <a:pt x="371183" y="158612"/>
                </a:lnTo>
                <a:lnTo>
                  <a:pt x="366769" y="162136"/>
                </a:lnTo>
                <a:lnTo>
                  <a:pt x="362355" y="164780"/>
                </a:lnTo>
                <a:lnTo>
                  <a:pt x="351737" y="168304"/>
                </a:lnTo>
                <a:lnTo>
                  <a:pt x="346428" y="169187"/>
                </a:lnTo>
                <a:lnTo>
                  <a:pt x="372943" y="169187"/>
                </a:lnTo>
                <a:lnTo>
                  <a:pt x="372943" y="157731"/>
                </a:lnTo>
                <a:close/>
              </a:path>
              <a:path w="1007110" h="194309">
                <a:moveTo>
                  <a:pt x="372943" y="85472"/>
                </a:moveTo>
                <a:lnTo>
                  <a:pt x="342908" y="85472"/>
                </a:lnTo>
                <a:lnTo>
                  <a:pt x="350187" y="86119"/>
                </a:lnTo>
                <a:lnTo>
                  <a:pt x="357382" y="88007"/>
                </a:lnTo>
                <a:lnTo>
                  <a:pt x="364408" y="91050"/>
                </a:lnTo>
                <a:lnTo>
                  <a:pt x="371183" y="95167"/>
                </a:lnTo>
                <a:lnTo>
                  <a:pt x="372943" y="96048"/>
                </a:lnTo>
                <a:lnTo>
                  <a:pt x="372943" y="85472"/>
                </a:lnTo>
                <a:close/>
              </a:path>
              <a:path w="1007110" h="194309">
                <a:moveTo>
                  <a:pt x="425079" y="63444"/>
                </a:moveTo>
                <a:lnTo>
                  <a:pt x="395044" y="63444"/>
                </a:lnTo>
                <a:lnTo>
                  <a:pt x="395044" y="191216"/>
                </a:lnTo>
                <a:lnTo>
                  <a:pt x="425079" y="191216"/>
                </a:lnTo>
                <a:lnTo>
                  <a:pt x="425079" y="126008"/>
                </a:lnTo>
                <a:lnTo>
                  <a:pt x="425577" y="117898"/>
                </a:lnTo>
                <a:lnTo>
                  <a:pt x="444525" y="88116"/>
                </a:lnTo>
                <a:lnTo>
                  <a:pt x="469281" y="88116"/>
                </a:lnTo>
                <a:lnTo>
                  <a:pt x="469281" y="85472"/>
                </a:lnTo>
                <a:lnTo>
                  <a:pt x="425079" y="85472"/>
                </a:lnTo>
                <a:lnTo>
                  <a:pt x="425079" y="63444"/>
                </a:lnTo>
                <a:close/>
              </a:path>
              <a:path w="1007110" h="194309">
                <a:moveTo>
                  <a:pt x="469281" y="88116"/>
                </a:moveTo>
                <a:lnTo>
                  <a:pt x="455144" y="88116"/>
                </a:lnTo>
                <a:lnTo>
                  <a:pt x="457798" y="88999"/>
                </a:lnTo>
                <a:lnTo>
                  <a:pt x="464867" y="90760"/>
                </a:lnTo>
                <a:lnTo>
                  <a:pt x="468386" y="92523"/>
                </a:lnTo>
                <a:lnTo>
                  <a:pt x="469281" y="93404"/>
                </a:lnTo>
                <a:lnTo>
                  <a:pt x="469281" y="88116"/>
                </a:lnTo>
                <a:close/>
              </a:path>
              <a:path w="1007110" h="194309">
                <a:moveTo>
                  <a:pt x="466627" y="61680"/>
                </a:moveTo>
                <a:lnTo>
                  <a:pt x="449834" y="61680"/>
                </a:lnTo>
                <a:lnTo>
                  <a:pt x="442766" y="63444"/>
                </a:lnTo>
                <a:lnTo>
                  <a:pt x="437457" y="68731"/>
                </a:lnTo>
                <a:lnTo>
                  <a:pt x="432148" y="73136"/>
                </a:lnTo>
                <a:lnTo>
                  <a:pt x="428628" y="78424"/>
                </a:lnTo>
                <a:lnTo>
                  <a:pt x="425974" y="85472"/>
                </a:lnTo>
                <a:lnTo>
                  <a:pt x="469281" y="85472"/>
                </a:lnTo>
                <a:lnTo>
                  <a:pt x="469281" y="63444"/>
                </a:lnTo>
                <a:lnTo>
                  <a:pt x="466627" y="61680"/>
                </a:lnTo>
                <a:close/>
              </a:path>
              <a:path w="1007110" h="194309">
                <a:moveTo>
                  <a:pt x="539104" y="60800"/>
                </a:moveTo>
                <a:lnTo>
                  <a:pt x="498822" y="70837"/>
                </a:lnTo>
                <a:lnTo>
                  <a:pt x="472185" y="113616"/>
                </a:lnTo>
                <a:lnTo>
                  <a:pt x="471041" y="128652"/>
                </a:lnTo>
                <a:lnTo>
                  <a:pt x="472185" y="143026"/>
                </a:lnTo>
                <a:lnTo>
                  <a:pt x="498154" y="183822"/>
                </a:lnTo>
                <a:lnTo>
                  <a:pt x="535554" y="193860"/>
                </a:lnTo>
                <a:lnTo>
                  <a:pt x="550100" y="192703"/>
                </a:lnTo>
                <a:lnTo>
                  <a:pt x="563162" y="189234"/>
                </a:lnTo>
                <a:lnTo>
                  <a:pt x="574574" y="183451"/>
                </a:lnTo>
                <a:lnTo>
                  <a:pt x="584171" y="175355"/>
                </a:lnTo>
                <a:lnTo>
                  <a:pt x="589140" y="169187"/>
                </a:lnTo>
                <a:lnTo>
                  <a:pt x="537314" y="169187"/>
                </a:lnTo>
                <a:lnTo>
                  <a:pt x="529712" y="168526"/>
                </a:lnTo>
                <a:lnTo>
                  <a:pt x="502621" y="137175"/>
                </a:lnTo>
                <a:lnTo>
                  <a:pt x="502031" y="128652"/>
                </a:lnTo>
                <a:lnTo>
                  <a:pt x="502092" y="126008"/>
                </a:lnTo>
                <a:lnTo>
                  <a:pt x="522848" y="88117"/>
                </a:lnTo>
                <a:lnTo>
                  <a:pt x="537314" y="85472"/>
                </a:lnTo>
                <a:lnTo>
                  <a:pt x="591237" y="85472"/>
                </a:lnTo>
                <a:lnTo>
                  <a:pt x="585930" y="78424"/>
                </a:lnTo>
                <a:lnTo>
                  <a:pt x="576500" y="70466"/>
                </a:lnTo>
                <a:lnTo>
                  <a:pt x="565492" y="64986"/>
                </a:lnTo>
                <a:lnTo>
                  <a:pt x="552997" y="61819"/>
                </a:lnTo>
                <a:lnTo>
                  <a:pt x="539104" y="60800"/>
                </a:lnTo>
                <a:close/>
              </a:path>
              <a:path w="1007110" h="194309">
                <a:moveTo>
                  <a:pt x="591237" y="85472"/>
                </a:moveTo>
                <a:lnTo>
                  <a:pt x="537314" y="85472"/>
                </a:lnTo>
                <a:lnTo>
                  <a:pt x="544789" y="86133"/>
                </a:lnTo>
                <a:lnTo>
                  <a:pt x="551347" y="88117"/>
                </a:lnTo>
                <a:lnTo>
                  <a:pt x="570850" y="126008"/>
                </a:lnTo>
                <a:lnTo>
                  <a:pt x="570810" y="128652"/>
                </a:lnTo>
                <a:lnTo>
                  <a:pt x="552119" y="166543"/>
                </a:lnTo>
                <a:lnTo>
                  <a:pt x="537314" y="169187"/>
                </a:lnTo>
                <a:lnTo>
                  <a:pt x="589140" y="169187"/>
                </a:lnTo>
                <a:lnTo>
                  <a:pt x="592279" y="165291"/>
                </a:lnTo>
                <a:lnTo>
                  <a:pt x="598077" y="153656"/>
                </a:lnTo>
                <a:lnTo>
                  <a:pt x="601560" y="140534"/>
                </a:lnTo>
                <a:lnTo>
                  <a:pt x="602722" y="126008"/>
                </a:lnTo>
                <a:lnTo>
                  <a:pt x="601588" y="111633"/>
                </a:lnTo>
                <a:lnTo>
                  <a:pt x="598297" y="98911"/>
                </a:lnTo>
                <a:lnTo>
                  <a:pt x="593021" y="87842"/>
                </a:lnTo>
                <a:lnTo>
                  <a:pt x="591237" y="85472"/>
                </a:lnTo>
                <a:close/>
              </a:path>
              <a:path w="1007110" h="194309">
                <a:moveTo>
                  <a:pt x="616860" y="157731"/>
                </a:moveTo>
                <a:lnTo>
                  <a:pt x="616860" y="186811"/>
                </a:lnTo>
                <a:lnTo>
                  <a:pt x="617755" y="186811"/>
                </a:lnTo>
                <a:lnTo>
                  <a:pt x="621274" y="189452"/>
                </a:lnTo>
                <a:lnTo>
                  <a:pt x="627448" y="190335"/>
                </a:lnTo>
                <a:lnTo>
                  <a:pt x="633652" y="192096"/>
                </a:lnTo>
                <a:lnTo>
                  <a:pt x="646030" y="193860"/>
                </a:lnTo>
                <a:lnTo>
                  <a:pt x="687547" y="183284"/>
                </a:lnTo>
                <a:lnTo>
                  <a:pt x="698262" y="170068"/>
                </a:lnTo>
                <a:lnTo>
                  <a:pt x="646892" y="170067"/>
                </a:lnTo>
                <a:lnTo>
                  <a:pt x="641615" y="169187"/>
                </a:lnTo>
                <a:lnTo>
                  <a:pt x="635412" y="167424"/>
                </a:lnTo>
                <a:lnTo>
                  <a:pt x="623034" y="162136"/>
                </a:lnTo>
                <a:lnTo>
                  <a:pt x="618620" y="158612"/>
                </a:lnTo>
                <a:lnTo>
                  <a:pt x="616860" y="157731"/>
                </a:lnTo>
                <a:close/>
              </a:path>
              <a:path w="1007110" h="194309">
                <a:moveTo>
                  <a:pt x="675170" y="60800"/>
                </a:moveTo>
                <a:lnTo>
                  <a:pt x="630997" y="71375"/>
                </a:lnTo>
                <a:lnTo>
                  <a:pt x="616860" y="99572"/>
                </a:lnTo>
                <a:lnTo>
                  <a:pt x="616860" y="105740"/>
                </a:lnTo>
                <a:lnTo>
                  <a:pt x="617755" y="111028"/>
                </a:lnTo>
                <a:lnTo>
                  <a:pt x="619514" y="115435"/>
                </a:lnTo>
                <a:lnTo>
                  <a:pt x="624823" y="124247"/>
                </a:lnTo>
                <a:lnTo>
                  <a:pt x="629238" y="126888"/>
                </a:lnTo>
                <a:lnTo>
                  <a:pt x="632757" y="130415"/>
                </a:lnTo>
                <a:lnTo>
                  <a:pt x="638961" y="133939"/>
                </a:lnTo>
                <a:lnTo>
                  <a:pt x="647789" y="137464"/>
                </a:lnTo>
                <a:lnTo>
                  <a:pt x="653963" y="140108"/>
                </a:lnTo>
                <a:lnTo>
                  <a:pt x="666341" y="146276"/>
                </a:lnTo>
                <a:lnTo>
                  <a:pt x="668101" y="148039"/>
                </a:lnTo>
                <a:lnTo>
                  <a:pt x="669890" y="150680"/>
                </a:lnTo>
                <a:lnTo>
                  <a:pt x="670755" y="152444"/>
                </a:lnTo>
                <a:lnTo>
                  <a:pt x="671650" y="154207"/>
                </a:lnTo>
                <a:lnTo>
                  <a:pt x="671650" y="165660"/>
                </a:lnTo>
                <a:lnTo>
                  <a:pt x="665476" y="170068"/>
                </a:lnTo>
                <a:lnTo>
                  <a:pt x="698262" y="170067"/>
                </a:lnTo>
                <a:lnTo>
                  <a:pt x="700843" y="162467"/>
                </a:lnTo>
                <a:lnTo>
                  <a:pt x="701685" y="154207"/>
                </a:lnTo>
                <a:lnTo>
                  <a:pt x="701685" y="145395"/>
                </a:lnTo>
                <a:lnTo>
                  <a:pt x="668996" y="116316"/>
                </a:lnTo>
                <a:lnTo>
                  <a:pt x="659272" y="112791"/>
                </a:lnTo>
                <a:lnTo>
                  <a:pt x="653098" y="109264"/>
                </a:lnTo>
                <a:lnTo>
                  <a:pt x="651309" y="106623"/>
                </a:lnTo>
                <a:lnTo>
                  <a:pt x="648684" y="104860"/>
                </a:lnTo>
                <a:lnTo>
                  <a:pt x="646895" y="101335"/>
                </a:lnTo>
                <a:lnTo>
                  <a:pt x="646895" y="93404"/>
                </a:lnTo>
                <a:lnTo>
                  <a:pt x="648684" y="90760"/>
                </a:lnTo>
                <a:lnTo>
                  <a:pt x="652204" y="88116"/>
                </a:lnTo>
                <a:lnTo>
                  <a:pt x="654858" y="85472"/>
                </a:lnTo>
                <a:lnTo>
                  <a:pt x="659272" y="84592"/>
                </a:lnTo>
                <a:lnTo>
                  <a:pt x="694616" y="84592"/>
                </a:lnTo>
                <a:lnTo>
                  <a:pt x="694616" y="66088"/>
                </a:lnTo>
                <a:lnTo>
                  <a:pt x="691097" y="64324"/>
                </a:lnTo>
                <a:lnTo>
                  <a:pt x="686681" y="63443"/>
                </a:lnTo>
                <a:lnTo>
                  <a:pt x="680479" y="61680"/>
                </a:lnTo>
                <a:lnTo>
                  <a:pt x="675170" y="60800"/>
                </a:lnTo>
                <a:close/>
              </a:path>
              <a:path w="1007110" h="194309">
                <a:moveTo>
                  <a:pt x="694616" y="84592"/>
                </a:moveTo>
                <a:lnTo>
                  <a:pt x="669890" y="84592"/>
                </a:lnTo>
                <a:lnTo>
                  <a:pt x="680479" y="86355"/>
                </a:lnTo>
                <a:lnTo>
                  <a:pt x="685788" y="88116"/>
                </a:lnTo>
                <a:lnTo>
                  <a:pt x="690202" y="90760"/>
                </a:lnTo>
                <a:lnTo>
                  <a:pt x="693751" y="92524"/>
                </a:lnTo>
                <a:lnTo>
                  <a:pt x="694616" y="93404"/>
                </a:lnTo>
                <a:lnTo>
                  <a:pt x="694616" y="84592"/>
                </a:lnTo>
                <a:close/>
              </a:path>
              <a:path w="1007110" h="194309">
                <a:moveTo>
                  <a:pt x="782125" y="60800"/>
                </a:moveTo>
                <a:lnTo>
                  <a:pt x="742712" y="70837"/>
                </a:lnTo>
                <a:lnTo>
                  <a:pt x="716101" y="113617"/>
                </a:lnTo>
                <a:lnTo>
                  <a:pt x="714957" y="128652"/>
                </a:lnTo>
                <a:lnTo>
                  <a:pt x="716101" y="143026"/>
                </a:lnTo>
                <a:lnTo>
                  <a:pt x="742058" y="183822"/>
                </a:lnTo>
                <a:lnTo>
                  <a:pt x="779471" y="193860"/>
                </a:lnTo>
                <a:lnTo>
                  <a:pt x="794017" y="192703"/>
                </a:lnTo>
                <a:lnTo>
                  <a:pt x="807075" y="189234"/>
                </a:lnTo>
                <a:lnTo>
                  <a:pt x="818478" y="183451"/>
                </a:lnTo>
                <a:lnTo>
                  <a:pt x="828057" y="175356"/>
                </a:lnTo>
                <a:lnTo>
                  <a:pt x="832951" y="169187"/>
                </a:lnTo>
                <a:lnTo>
                  <a:pt x="781231" y="169187"/>
                </a:lnTo>
                <a:lnTo>
                  <a:pt x="773251" y="168526"/>
                </a:lnTo>
                <a:lnTo>
                  <a:pt x="746534" y="137175"/>
                </a:lnTo>
                <a:lnTo>
                  <a:pt x="745947" y="128652"/>
                </a:lnTo>
                <a:lnTo>
                  <a:pt x="746008" y="126008"/>
                </a:lnTo>
                <a:lnTo>
                  <a:pt x="766430" y="88117"/>
                </a:lnTo>
                <a:lnTo>
                  <a:pt x="781231" y="85472"/>
                </a:lnTo>
                <a:lnTo>
                  <a:pt x="834541" y="85472"/>
                </a:lnTo>
                <a:lnTo>
                  <a:pt x="828952" y="78424"/>
                </a:lnTo>
                <a:lnTo>
                  <a:pt x="820012" y="70466"/>
                </a:lnTo>
                <a:lnTo>
                  <a:pt x="809174" y="64986"/>
                </a:lnTo>
                <a:lnTo>
                  <a:pt x="796518" y="61819"/>
                </a:lnTo>
                <a:lnTo>
                  <a:pt x="782125" y="60800"/>
                </a:lnTo>
                <a:close/>
              </a:path>
              <a:path w="1007110" h="194309">
                <a:moveTo>
                  <a:pt x="834541" y="85472"/>
                </a:moveTo>
                <a:lnTo>
                  <a:pt x="781231" y="85472"/>
                </a:lnTo>
                <a:lnTo>
                  <a:pt x="788706" y="86133"/>
                </a:lnTo>
                <a:lnTo>
                  <a:pt x="795264" y="88117"/>
                </a:lnTo>
                <a:lnTo>
                  <a:pt x="814767" y="126008"/>
                </a:lnTo>
                <a:lnTo>
                  <a:pt x="814724" y="128652"/>
                </a:lnTo>
                <a:lnTo>
                  <a:pt x="795599" y="166543"/>
                </a:lnTo>
                <a:lnTo>
                  <a:pt x="781231" y="169187"/>
                </a:lnTo>
                <a:lnTo>
                  <a:pt x="832951" y="169187"/>
                </a:lnTo>
                <a:lnTo>
                  <a:pt x="836043" y="165291"/>
                </a:lnTo>
                <a:lnTo>
                  <a:pt x="841542" y="153656"/>
                </a:lnTo>
                <a:lnTo>
                  <a:pt x="844721" y="140534"/>
                </a:lnTo>
                <a:lnTo>
                  <a:pt x="845744" y="126008"/>
                </a:lnTo>
                <a:lnTo>
                  <a:pt x="844735" y="111633"/>
                </a:lnTo>
                <a:lnTo>
                  <a:pt x="841654" y="98911"/>
                </a:lnTo>
                <a:lnTo>
                  <a:pt x="836420" y="87842"/>
                </a:lnTo>
                <a:lnTo>
                  <a:pt x="834541" y="85472"/>
                </a:lnTo>
                <a:close/>
              </a:path>
              <a:path w="1007110" h="194309">
                <a:moveTo>
                  <a:pt x="975666" y="88116"/>
                </a:moveTo>
                <a:lnTo>
                  <a:pt x="945601" y="88116"/>
                </a:lnTo>
                <a:lnTo>
                  <a:pt x="945601" y="153324"/>
                </a:lnTo>
                <a:lnTo>
                  <a:pt x="966854" y="191368"/>
                </a:lnTo>
                <a:lnTo>
                  <a:pt x="991563" y="193860"/>
                </a:lnTo>
                <a:lnTo>
                  <a:pt x="995977" y="192980"/>
                </a:lnTo>
                <a:lnTo>
                  <a:pt x="1003941" y="190336"/>
                </a:lnTo>
                <a:lnTo>
                  <a:pt x="1005701" y="189452"/>
                </a:lnTo>
                <a:lnTo>
                  <a:pt x="1006596" y="189452"/>
                </a:lnTo>
                <a:lnTo>
                  <a:pt x="1006596" y="169188"/>
                </a:lnTo>
                <a:lnTo>
                  <a:pt x="987149" y="169188"/>
                </a:lnTo>
                <a:lnTo>
                  <a:pt x="982735" y="167424"/>
                </a:lnTo>
                <a:lnTo>
                  <a:pt x="980080" y="164780"/>
                </a:lnTo>
                <a:lnTo>
                  <a:pt x="977426" y="161256"/>
                </a:lnTo>
                <a:lnTo>
                  <a:pt x="975666" y="155968"/>
                </a:lnTo>
                <a:lnTo>
                  <a:pt x="975666" y="88116"/>
                </a:lnTo>
                <a:close/>
              </a:path>
              <a:path w="1007110" h="194309">
                <a:moveTo>
                  <a:pt x="900534" y="88116"/>
                </a:moveTo>
                <a:lnTo>
                  <a:pt x="870500" y="88116"/>
                </a:lnTo>
                <a:lnTo>
                  <a:pt x="870500" y="191216"/>
                </a:lnTo>
                <a:lnTo>
                  <a:pt x="900534" y="191216"/>
                </a:lnTo>
                <a:lnTo>
                  <a:pt x="900534" y="88116"/>
                </a:lnTo>
                <a:close/>
              </a:path>
              <a:path w="1007110" h="194309">
                <a:moveTo>
                  <a:pt x="1006596" y="164780"/>
                </a:moveTo>
                <a:lnTo>
                  <a:pt x="1001287" y="167424"/>
                </a:lnTo>
                <a:lnTo>
                  <a:pt x="995977" y="169188"/>
                </a:lnTo>
                <a:lnTo>
                  <a:pt x="1006596" y="169188"/>
                </a:lnTo>
                <a:lnTo>
                  <a:pt x="1006596" y="164780"/>
                </a:lnTo>
                <a:close/>
              </a:path>
              <a:path w="1007110" h="194309">
                <a:moveTo>
                  <a:pt x="1006596" y="63444"/>
                </a:moveTo>
                <a:lnTo>
                  <a:pt x="849293" y="63444"/>
                </a:lnTo>
                <a:lnTo>
                  <a:pt x="849293" y="88116"/>
                </a:lnTo>
                <a:lnTo>
                  <a:pt x="1006596" y="88116"/>
                </a:lnTo>
                <a:lnTo>
                  <a:pt x="1006596" y="63444"/>
                </a:lnTo>
                <a:close/>
              </a:path>
              <a:path w="1007110" h="194309">
                <a:moveTo>
                  <a:pt x="923500" y="0"/>
                </a:moveTo>
                <a:lnTo>
                  <a:pt x="885502" y="9692"/>
                </a:lnTo>
                <a:lnTo>
                  <a:pt x="870500" y="37008"/>
                </a:lnTo>
                <a:lnTo>
                  <a:pt x="870500" y="63444"/>
                </a:lnTo>
                <a:lnTo>
                  <a:pt x="900534" y="63444"/>
                </a:lnTo>
                <a:lnTo>
                  <a:pt x="900534" y="40532"/>
                </a:lnTo>
                <a:lnTo>
                  <a:pt x="902294" y="34364"/>
                </a:lnTo>
                <a:lnTo>
                  <a:pt x="905843" y="30840"/>
                </a:lnTo>
                <a:lnTo>
                  <a:pt x="908498" y="26435"/>
                </a:lnTo>
                <a:lnTo>
                  <a:pt x="913777" y="24672"/>
                </a:lnTo>
                <a:lnTo>
                  <a:pt x="934118" y="24672"/>
                </a:lnTo>
                <a:lnTo>
                  <a:pt x="934118" y="2643"/>
                </a:lnTo>
                <a:lnTo>
                  <a:pt x="933224" y="2643"/>
                </a:lnTo>
                <a:lnTo>
                  <a:pt x="928809" y="880"/>
                </a:lnTo>
                <a:lnTo>
                  <a:pt x="923500" y="0"/>
                </a:lnTo>
                <a:close/>
              </a:path>
              <a:path w="1007110" h="194309">
                <a:moveTo>
                  <a:pt x="975666" y="25552"/>
                </a:moveTo>
                <a:lnTo>
                  <a:pt x="974771" y="25552"/>
                </a:lnTo>
                <a:lnTo>
                  <a:pt x="946496" y="34364"/>
                </a:lnTo>
                <a:lnTo>
                  <a:pt x="945601" y="35247"/>
                </a:lnTo>
                <a:lnTo>
                  <a:pt x="945601" y="63444"/>
                </a:lnTo>
                <a:lnTo>
                  <a:pt x="975666" y="63444"/>
                </a:lnTo>
                <a:lnTo>
                  <a:pt x="975666" y="25552"/>
                </a:lnTo>
                <a:close/>
              </a:path>
              <a:path w="1007110" h="194309">
                <a:moveTo>
                  <a:pt x="934118" y="24672"/>
                </a:moveTo>
                <a:lnTo>
                  <a:pt x="923500" y="24672"/>
                </a:lnTo>
                <a:lnTo>
                  <a:pt x="927945" y="25552"/>
                </a:lnTo>
                <a:lnTo>
                  <a:pt x="932359" y="28196"/>
                </a:lnTo>
                <a:lnTo>
                  <a:pt x="934118" y="28196"/>
                </a:lnTo>
                <a:lnTo>
                  <a:pt x="934118" y="24672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4968" y="597426"/>
            <a:ext cx="296932" cy="296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0359" y="2028697"/>
            <a:ext cx="3056991" cy="4602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0359" y="2588005"/>
            <a:ext cx="2895447" cy="355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0130" y="3152520"/>
            <a:ext cx="1551127" cy="4550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435840" cy="6995159"/>
          </a:xfrm>
          <a:custGeom>
            <a:avLst/>
            <a:gdLst/>
            <a:ahLst/>
            <a:cxnLst/>
            <a:rect l="l" t="t" r="r" b="b"/>
            <a:pathLst>
              <a:path w="12435840" h="6995159">
                <a:moveTo>
                  <a:pt x="0" y="6995159"/>
                </a:moveTo>
                <a:lnTo>
                  <a:pt x="12435840" y="6995159"/>
                </a:lnTo>
                <a:lnTo>
                  <a:pt x="12435840" y="0"/>
                </a:lnTo>
                <a:lnTo>
                  <a:pt x="0" y="0"/>
                </a:lnTo>
                <a:lnTo>
                  <a:pt x="0" y="6995159"/>
                </a:lnTo>
                <a:close/>
              </a:path>
            </a:pathLst>
          </a:custGeom>
          <a:solidFill>
            <a:srgbClr val="D2D2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531095" y="3976115"/>
            <a:ext cx="2310383" cy="2417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7260" y="3153663"/>
            <a:ext cx="852957" cy="350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33525" y="3351961"/>
            <a:ext cx="124327" cy="389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16404" y="3153663"/>
            <a:ext cx="4291330" cy="3506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0359" y="575309"/>
            <a:ext cx="852906" cy="350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36572" y="773607"/>
            <a:ext cx="124327" cy="389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25422" y="575309"/>
            <a:ext cx="4289933" cy="3506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6724" y="4580254"/>
            <a:ext cx="159829" cy="2367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0797" y="4541900"/>
            <a:ext cx="9633407" cy="3295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44244" y="4979669"/>
            <a:ext cx="1133627" cy="3261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9759" y="5538596"/>
            <a:ext cx="207086" cy="2354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34846" y="5502401"/>
            <a:ext cx="10506481" cy="35361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3100" y="6061379"/>
            <a:ext cx="203746" cy="2361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0797" y="6021704"/>
            <a:ext cx="9881819" cy="3570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0359" y="575309"/>
            <a:ext cx="3707739" cy="350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4255" y="4672329"/>
            <a:ext cx="47142" cy="471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5901" y="4545329"/>
            <a:ext cx="9302889" cy="3535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4255" y="5193538"/>
            <a:ext cx="47142" cy="471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5901" y="5066538"/>
            <a:ext cx="6403098" cy="3535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4255" y="5716269"/>
            <a:ext cx="47142" cy="471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5901" y="5589269"/>
            <a:ext cx="10480941" cy="35361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6353" y="6021704"/>
            <a:ext cx="7584033" cy="3570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0359" y="575309"/>
            <a:ext cx="891260" cy="350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0100" y="773607"/>
            <a:ext cx="124327" cy="389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48282" y="575309"/>
            <a:ext cx="1557782" cy="3506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4255" y="1676272"/>
            <a:ext cx="47142" cy="471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6968" y="1549145"/>
            <a:ext cx="3054692" cy="3536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4255" y="2197480"/>
            <a:ext cx="47142" cy="471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7775" y="2080640"/>
            <a:ext cx="1015695" cy="2626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96058" y="2067051"/>
            <a:ext cx="4581144" cy="2762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4151" y="2506217"/>
            <a:ext cx="6190030" cy="3536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6353" y="2942081"/>
            <a:ext cx="1023340" cy="2727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4255" y="3590416"/>
            <a:ext cx="47142" cy="4711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7775" y="3463289"/>
            <a:ext cx="1782267" cy="27292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50057" y="3463289"/>
            <a:ext cx="4038727" cy="35369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5723" y="3895851"/>
            <a:ext cx="6188138" cy="35699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47242" y="4333494"/>
            <a:ext cx="2459456" cy="27292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4255" y="4983352"/>
            <a:ext cx="47142" cy="4711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62825" y="4856225"/>
            <a:ext cx="1046365" cy="27279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029205" y="4865242"/>
            <a:ext cx="5156073" cy="34467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0359" y="569975"/>
            <a:ext cx="3205200" cy="3559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4255" y="1676272"/>
            <a:ext cx="47142" cy="47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2825" y="1545843"/>
            <a:ext cx="7979168" cy="2762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4255" y="2197480"/>
            <a:ext cx="47142" cy="471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8733" y="2070353"/>
            <a:ext cx="549376" cy="2727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0411" y="2077465"/>
            <a:ext cx="1133475" cy="2658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67457" y="2070353"/>
            <a:ext cx="542670" cy="2727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72688" y="2077465"/>
            <a:ext cx="1696465" cy="2658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09234" y="2070353"/>
            <a:ext cx="4936236" cy="3536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4255" y="2720212"/>
            <a:ext cx="47142" cy="4711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8733" y="2593085"/>
            <a:ext cx="549376" cy="2727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10411" y="2591307"/>
            <a:ext cx="2759583" cy="35382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08551" y="2589783"/>
            <a:ext cx="6858762" cy="35699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59104" y="3111880"/>
            <a:ext cx="4555286" cy="2707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021486" y="3731716"/>
            <a:ext cx="8519160" cy="2638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50" spc="-5" dirty="0">
                <a:solidFill>
                  <a:srgbClr val="3B3B3B"/>
                </a:solidFill>
                <a:latin typeface="Segoe UI"/>
                <a:cs typeface="Segoe UI"/>
              </a:rPr>
              <a:t>Name:</a:t>
            </a:r>
            <a:r>
              <a:rPr sz="2450" spc="-20" dirty="0">
                <a:solidFill>
                  <a:srgbClr val="3B3B3B"/>
                </a:solidFill>
                <a:latin typeface="Segoe UI"/>
                <a:cs typeface="Segoe UI"/>
              </a:rPr>
              <a:t> </a:t>
            </a:r>
            <a:r>
              <a:rPr sz="2450" spc="-5" dirty="0">
                <a:solidFill>
                  <a:srgbClr val="3B3B3B"/>
                </a:solidFill>
                <a:latin typeface="Segoe UI"/>
                <a:cs typeface="Segoe UI"/>
              </a:rPr>
              <a:t>Owner</a:t>
            </a:r>
            <a:endParaRPr sz="2450">
              <a:latin typeface="Segoe UI"/>
              <a:cs typeface="Segoe UI"/>
            </a:endParaRPr>
          </a:p>
          <a:p>
            <a:pPr marL="12700" marR="2733040">
              <a:lnSpc>
                <a:spcPct val="100000"/>
              </a:lnSpc>
            </a:pPr>
            <a:r>
              <a:rPr sz="2450" spc="-5" dirty="0">
                <a:solidFill>
                  <a:srgbClr val="3B3B3B"/>
                </a:solidFill>
                <a:latin typeface="Segoe UI"/>
                <a:cs typeface="Segoe UI"/>
              </a:rPr>
              <a:t>ID: 8e3af657-a8ff-443c-a75c-2fe8c4bcb65  </a:t>
            </a:r>
            <a:r>
              <a:rPr sz="2450" spc="-10" dirty="0">
                <a:solidFill>
                  <a:srgbClr val="3B3B3B"/>
                </a:solidFill>
                <a:latin typeface="Segoe UI"/>
                <a:cs typeface="Segoe UI"/>
              </a:rPr>
              <a:t>IsCustom:</a:t>
            </a:r>
            <a:r>
              <a:rPr sz="2450" spc="-5" dirty="0">
                <a:solidFill>
                  <a:srgbClr val="3B3B3B"/>
                </a:solidFill>
                <a:latin typeface="Segoe UI"/>
                <a:cs typeface="Segoe UI"/>
              </a:rPr>
              <a:t> </a:t>
            </a:r>
            <a:r>
              <a:rPr sz="2450" spc="-20" dirty="0">
                <a:solidFill>
                  <a:srgbClr val="3B3B3B"/>
                </a:solidFill>
                <a:latin typeface="Segoe UI"/>
                <a:cs typeface="Segoe UI"/>
              </a:rPr>
              <a:t>False</a:t>
            </a:r>
            <a:endParaRPr sz="2450">
              <a:latin typeface="Segoe UI"/>
              <a:cs typeface="Segoe UI"/>
            </a:endParaRPr>
          </a:p>
          <a:p>
            <a:pPr marL="12700" marR="5080">
              <a:lnSpc>
                <a:spcPts val="2940"/>
              </a:lnSpc>
              <a:spcBef>
                <a:spcPts val="90"/>
              </a:spcBef>
            </a:pPr>
            <a:r>
              <a:rPr sz="2450" spc="-5" dirty="0">
                <a:solidFill>
                  <a:srgbClr val="3B3B3B"/>
                </a:solidFill>
                <a:latin typeface="Segoe UI"/>
                <a:cs typeface="Segoe UI"/>
              </a:rPr>
              <a:t>Description: Manage </a:t>
            </a:r>
            <a:r>
              <a:rPr sz="2450" spc="5" dirty="0">
                <a:solidFill>
                  <a:srgbClr val="3B3B3B"/>
                </a:solidFill>
                <a:latin typeface="Segoe UI"/>
                <a:cs typeface="Segoe UI"/>
              </a:rPr>
              <a:t>everything, </a:t>
            </a:r>
            <a:r>
              <a:rPr sz="2450" spc="-10" dirty="0">
                <a:solidFill>
                  <a:srgbClr val="3B3B3B"/>
                </a:solidFill>
                <a:latin typeface="Segoe UI"/>
                <a:cs typeface="Segoe UI"/>
              </a:rPr>
              <a:t>including </a:t>
            </a:r>
            <a:r>
              <a:rPr sz="2450" spc="-5" dirty="0">
                <a:solidFill>
                  <a:srgbClr val="3B3B3B"/>
                </a:solidFill>
                <a:latin typeface="Segoe UI"/>
                <a:cs typeface="Segoe UI"/>
              </a:rPr>
              <a:t>access </a:t>
            </a:r>
            <a:r>
              <a:rPr sz="2450" spc="-20" dirty="0">
                <a:solidFill>
                  <a:srgbClr val="3B3B3B"/>
                </a:solidFill>
                <a:latin typeface="Segoe UI"/>
                <a:cs typeface="Segoe UI"/>
              </a:rPr>
              <a:t>to </a:t>
            </a:r>
            <a:r>
              <a:rPr sz="2450" spc="-10" dirty="0">
                <a:solidFill>
                  <a:srgbClr val="3B3B3B"/>
                </a:solidFill>
                <a:latin typeface="Segoe UI"/>
                <a:cs typeface="Segoe UI"/>
              </a:rPr>
              <a:t>resources  </a:t>
            </a:r>
            <a:r>
              <a:rPr sz="2450" spc="-5" dirty="0">
                <a:solidFill>
                  <a:srgbClr val="3B3B3B"/>
                </a:solidFill>
                <a:latin typeface="Segoe UI"/>
                <a:cs typeface="Segoe UI"/>
              </a:rPr>
              <a:t>Actions:</a:t>
            </a:r>
            <a:r>
              <a:rPr sz="2450" spc="-20" dirty="0">
                <a:solidFill>
                  <a:srgbClr val="3B3B3B"/>
                </a:solidFill>
                <a:latin typeface="Segoe UI"/>
                <a:cs typeface="Segoe UI"/>
              </a:rPr>
              <a:t> </a:t>
            </a:r>
            <a:r>
              <a:rPr sz="2450" dirty="0">
                <a:solidFill>
                  <a:srgbClr val="3B3B3B"/>
                </a:solidFill>
                <a:latin typeface="Segoe UI"/>
                <a:cs typeface="Segoe UI"/>
              </a:rPr>
              <a:t>{*}</a:t>
            </a:r>
            <a:endParaRPr sz="2450">
              <a:latin typeface="Segoe UI"/>
              <a:cs typeface="Segoe UI"/>
            </a:endParaRPr>
          </a:p>
          <a:p>
            <a:pPr marL="12700" marR="5595620">
              <a:lnSpc>
                <a:spcPts val="2940"/>
              </a:lnSpc>
            </a:pPr>
            <a:r>
              <a:rPr sz="2450" spc="-5" dirty="0">
                <a:solidFill>
                  <a:srgbClr val="3B3B3B"/>
                </a:solidFill>
                <a:latin typeface="Segoe UI"/>
                <a:cs typeface="Segoe UI"/>
              </a:rPr>
              <a:t>NotActions: {}  AssignableScopes:</a:t>
            </a:r>
            <a:r>
              <a:rPr sz="2450" spc="-90" dirty="0">
                <a:solidFill>
                  <a:srgbClr val="3B3B3B"/>
                </a:solidFill>
                <a:latin typeface="Segoe UI"/>
                <a:cs typeface="Segoe UI"/>
              </a:rPr>
              <a:t> </a:t>
            </a:r>
            <a:r>
              <a:rPr sz="2450" spc="-5" dirty="0">
                <a:solidFill>
                  <a:srgbClr val="3B3B3B"/>
                </a:solidFill>
                <a:latin typeface="Segoe UI"/>
                <a:cs typeface="Segoe UI"/>
              </a:rPr>
              <a:t>{/}</a:t>
            </a:r>
            <a:endParaRPr sz="245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22459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45" dirty="0">
                <a:solidFill>
                  <a:srgbClr val="0071C5"/>
                </a:solidFill>
              </a:rPr>
              <a:t>Series</a:t>
            </a:r>
            <a:r>
              <a:rPr sz="2800" spc="-150" dirty="0">
                <a:solidFill>
                  <a:srgbClr val="0071C5"/>
                </a:solidFill>
              </a:rPr>
              <a:t> </a:t>
            </a:r>
            <a:r>
              <a:rPr sz="2800" spc="-50" dirty="0">
                <a:solidFill>
                  <a:srgbClr val="0071C5"/>
                </a:solidFill>
              </a:rPr>
              <a:t>Agenda</a:t>
            </a:r>
            <a:endParaRPr sz="280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45008" y="1412747"/>
          <a:ext cx="6539865" cy="44500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6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3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93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1</a:t>
                      </a:r>
                      <a:endParaRPr sz="1950">
                        <a:latin typeface="Segoe UI"/>
                        <a:cs typeface="Segoe UI"/>
                      </a:endParaRPr>
                    </a:p>
                  </a:txBody>
                  <a:tcPr marL="0" marR="0" marT="187960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marL="279400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10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Determine Workload </a:t>
                      </a:r>
                      <a:r>
                        <a:rPr sz="1800" spc="-15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Requirements</a:t>
                      </a:r>
                      <a:r>
                        <a:rPr sz="1800" spc="10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5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(10-15%)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617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75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2</a:t>
                      </a:r>
                      <a:endParaRPr sz="1950">
                        <a:latin typeface="Segoe UI"/>
                        <a:cs typeface="Segoe UI"/>
                      </a:endParaRPr>
                    </a:p>
                  </a:txBody>
                  <a:tcPr marL="0" marR="0" marT="21272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marL="275590">
                        <a:lnSpc>
                          <a:spcPct val="100000"/>
                        </a:lnSpc>
                        <a:spcBef>
                          <a:spcPts val="1635"/>
                        </a:spcBef>
                      </a:pPr>
                      <a:r>
                        <a:rPr sz="1800" spc="-5" dirty="0">
                          <a:latin typeface="Segoe UI"/>
                          <a:cs typeface="Segoe UI"/>
                        </a:rPr>
                        <a:t>Design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for </a:t>
                      </a:r>
                      <a:r>
                        <a:rPr sz="1800" spc="-5" dirty="0">
                          <a:latin typeface="Segoe UI"/>
                          <a:cs typeface="Segoe UI"/>
                        </a:rPr>
                        <a:t>Identity and Security</a:t>
                      </a:r>
                      <a:r>
                        <a:rPr sz="18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(20-25%)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0764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428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20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3</a:t>
                      </a:r>
                      <a:endParaRPr sz="1950">
                        <a:latin typeface="Segoe UI"/>
                        <a:cs typeface="Segoe UI"/>
                      </a:endParaRPr>
                    </a:p>
                  </a:txBody>
                  <a:tcPr marL="0" marR="0" marT="20574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marL="275590">
                        <a:lnSpc>
                          <a:spcPct val="100000"/>
                        </a:lnSpc>
                        <a:spcBef>
                          <a:spcPts val="1580"/>
                        </a:spcBef>
                      </a:pPr>
                      <a:r>
                        <a:rPr sz="1800" spc="-5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Design </a:t>
                      </a:r>
                      <a:r>
                        <a:rPr sz="1800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a </a:t>
                      </a:r>
                      <a:r>
                        <a:rPr sz="1800" spc="-5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Data Platform Solution</a:t>
                      </a:r>
                      <a:r>
                        <a:rPr sz="1800" spc="-50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(15-20%)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0066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28575">
                      <a:solidFill>
                        <a:srgbClr val="FFFFFF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4567"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485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4</a:t>
                      </a:r>
                      <a:endParaRPr sz="1950">
                        <a:latin typeface="Segoe UI"/>
                        <a:cs typeface="Segoe UI"/>
                      </a:endParaRPr>
                    </a:p>
                  </a:txBody>
                  <a:tcPr marL="0" marR="0" marT="188595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marL="275590">
                        <a:lnSpc>
                          <a:spcPct val="100000"/>
                        </a:lnSpc>
                        <a:spcBef>
                          <a:spcPts val="1850"/>
                        </a:spcBef>
                      </a:pPr>
                      <a:r>
                        <a:rPr sz="1800" spc="-5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Design </a:t>
                      </a:r>
                      <a:r>
                        <a:rPr sz="1800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a </a:t>
                      </a:r>
                      <a:r>
                        <a:rPr sz="1800" spc="-5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Business Continuity </a:t>
                      </a:r>
                      <a:r>
                        <a:rPr sz="1800" spc="-15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Strategy</a:t>
                      </a:r>
                      <a:r>
                        <a:rPr sz="1800" spc="-65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(15-20%)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34950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9045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575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5</a:t>
                      </a:r>
                      <a:endParaRPr sz="1950">
                        <a:latin typeface="Segoe UI"/>
                        <a:cs typeface="Segoe UI"/>
                      </a:endParaRPr>
                    </a:p>
                  </a:txBody>
                  <a:tcPr marL="0" marR="0" marT="20002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marL="279400" marR="426084">
                        <a:lnSpc>
                          <a:spcPts val="1939"/>
                        </a:lnSpc>
                        <a:spcBef>
                          <a:spcPts val="1019"/>
                        </a:spcBef>
                      </a:pPr>
                      <a:r>
                        <a:rPr sz="1800" spc="-5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Design </a:t>
                      </a:r>
                      <a:r>
                        <a:rPr sz="1800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for </a:t>
                      </a:r>
                      <a:r>
                        <a:rPr sz="1800" spc="-5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Deployment, Migration, </a:t>
                      </a:r>
                      <a:r>
                        <a:rPr sz="1800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and </a:t>
                      </a:r>
                      <a:r>
                        <a:rPr sz="1800" spc="-5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Integration  (10-15%)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129539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234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590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6</a:t>
                      </a:r>
                      <a:endParaRPr sz="1950">
                        <a:latin typeface="Segoe UI"/>
                        <a:cs typeface="Segoe UI"/>
                      </a:endParaRPr>
                    </a:p>
                  </a:txBody>
                  <a:tcPr marL="0" marR="0" marT="20193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marL="279400">
                        <a:lnSpc>
                          <a:spcPct val="100000"/>
                        </a:lnSpc>
                        <a:spcBef>
                          <a:spcPts val="1695"/>
                        </a:spcBef>
                      </a:pPr>
                      <a:r>
                        <a:rPr sz="1800" spc="-5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Design an </a:t>
                      </a:r>
                      <a:r>
                        <a:rPr sz="1800" spc="-10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Infrastructure </a:t>
                      </a:r>
                      <a:r>
                        <a:rPr sz="1800" spc="-15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Strategy</a:t>
                      </a:r>
                      <a:r>
                        <a:rPr sz="1800" spc="-35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(15-20%)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1526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28575">
                      <a:solidFill>
                        <a:srgbClr val="FFFFFF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0359" y="575309"/>
            <a:ext cx="7910296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4255" y="1490090"/>
            <a:ext cx="47142" cy="471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2825" y="1359534"/>
            <a:ext cx="10017899" cy="3571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4897" y="1860041"/>
            <a:ext cx="3907028" cy="303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4481" y="2292857"/>
            <a:ext cx="3698468" cy="2771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4481" y="2740913"/>
            <a:ext cx="2407259" cy="3185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52546" y="2752851"/>
            <a:ext cx="2822575" cy="30657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4481" y="3187445"/>
            <a:ext cx="5268188" cy="3168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4255" y="3801998"/>
            <a:ext cx="47142" cy="4711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36968" y="3674871"/>
            <a:ext cx="2652356" cy="2726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8418" y="4185919"/>
            <a:ext cx="588746" cy="2213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72057" y="4307179"/>
            <a:ext cx="82885" cy="1958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78483" y="4173473"/>
            <a:ext cx="3431540" cy="3032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22036" y="4307179"/>
            <a:ext cx="82885" cy="1958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53609" y="4158233"/>
            <a:ext cx="4314190" cy="27711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684893" y="4307179"/>
            <a:ext cx="82885" cy="1958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806305" y="4176394"/>
            <a:ext cx="1646681" cy="30035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4481" y="4531613"/>
            <a:ext cx="2135733" cy="31851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05785" y="4680560"/>
            <a:ext cx="82885" cy="1958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237357" y="4531613"/>
            <a:ext cx="5976874" cy="31686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4255" y="5146166"/>
            <a:ext cx="47142" cy="4711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47775" y="5029326"/>
            <a:ext cx="433273" cy="26263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43546" y="5516117"/>
            <a:ext cx="3454260" cy="30330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394580" y="5649823"/>
            <a:ext cx="155448" cy="1958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575175" y="5500877"/>
            <a:ext cx="2084831" cy="27708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756781" y="5649823"/>
            <a:ext cx="155448" cy="1958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925818" y="5500877"/>
            <a:ext cx="3411601" cy="31854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431144" y="5649823"/>
            <a:ext cx="155448" cy="1958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55078" y="5960528"/>
            <a:ext cx="1129296" cy="16273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019173" y="6023228"/>
            <a:ext cx="82885" cy="1958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36775" y="5874308"/>
            <a:ext cx="3898391" cy="31849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1433" y="683894"/>
            <a:ext cx="66040" cy="2415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27301" y="575309"/>
            <a:ext cx="6850507" cy="4523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73A80F-E445-47D4-8EB8-479FC3C70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433300" cy="69977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5106" y="578230"/>
            <a:ext cx="4535665" cy="451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4255" y="1676272"/>
            <a:ext cx="47142" cy="47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7775" y="1549145"/>
            <a:ext cx="5741746" cy="3536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4255" y="2197480"/>
            <a:ext cx="47142" cy="471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62825" y="2070353"/>
            <a:ext cx="2796171" cy="3536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09796" y="2225497"/>
            <a:ext cx="96876" cy="1948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46957" y="2080640"/>
            <a:ext cx="1388237" cy="3159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4255" y="2720212"/>
            <a:ext cx="47142" cy="4711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2825" y="2593085"/>
            <a:ext cx="4794008" cy="3536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4255" y="3242944"/>
            <a:ext cx="47142" cy="4711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2825" y="3112515"/>
            <a:ext cx="3352177" cy="2762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4255" y="3765676"/>
            <a:ext cx="47142" cy="471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59637" y="3638550"/>
            <a:ext cx="1224940" cy="27292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24836" y="3793692"/>
            <a:ext cx="96876" cy="1948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73426" y="3638550"/>
            <a:ext cx="4325747" cy="3262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4255" y="4286884"/>
            <a:ext cx="47142" cy="4711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47775" y="4159757"/>
            <a:ext cx="7032447" cy="35369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4255" y="4809616"/>
            <a:ext cx="47142" cy="4711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47775" y="4679188"/>
            <a:ext cx="9807651" cy="35699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4255" y="5332348"/>
            <a:ext cx="47142" cy="4711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36968" y="5201919"/>
            <a:ext cx="6150190" cy="35699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1145" y="643248"/>
            <a:ext cx="1007110" cy="194310"/>
          </a:xfrm>
          <a:custGeom>
            <a:avLst/>
            <a:gdLst/>
            <a:ahLst/>
            <a:cxnLst/>
            <a:rect l="l" t="t" r="r" b="b"/>
            <a:pathLst>
              <a:path w="1007110" h="194309">
                <a:moveTo>
                  <a:pt x="44202" y="13215"/>
                </a:moveTo>
                <a:lnTo>
                  <a:pt x="0" y="13215"/>
                </a:lnTo>
                <a:lnTo>
                  <a:pt x="0" y="191215"/>
                </a:lnTo>
                <a:lnTo>
                  <a:pt x="29169" y="191215"/>
                </a:lnTo>
                <a:lnTo>
                  <a:pt x="29169" y="66967"/>
                </a:lnTo>
                <a:lnTo>
                  <a:pt x="28383" y="58156"/>
                </a:lnTo>
                <a:lnTo>
                  <a:pt x="28304" y="49344"/>
                </a:lnTo>
                <a:lnTo>
                  <a:pt x="27410" y="45819"/>
                </a:lnTo>
                <a:lnTo>
                  <a:pt x="57071" y="45819"/>
                </a:lnTo>
                <a:lnTo>
                  <a:pt x="44202" y="13215"/>
                </a:lnTo>
                <a:close/>
              </a:path>
              <a:path w="1007110" h="194309">
                <a:moveTo>
                  <a:pt x="57071" y="45819"/>
                </a:moveTo>
                <a:lnTo>
                  <a:pt x="28304" y="45819"/>
                </a:lnTo>
                <a:lnTo>
                  <a:pt x="30064" y="52871"/>
                </a:lnTo>
                <a:lnTo>
                  <a:pt x="31824" y="58156"/>
                </a:lnTo>
                <a:lnTo>
                  <a:pt x="32719" y="61680"/>
                </a:lnTo>
                <a:lnTo>
                  <a:pt x="85749" y="191215"/>
                </a:lnTo>
                <a:lnTo>
                  <a:pt x="106061" y="191215"/>
                </a:lnTo>
                <a:lnTo>
                  <a:pt x="123500" y="148039"/>
                </a:lnTo>
                <a:lnTo>
                  <a:pt x="96337" y="148039"/>
                </a:lnTo>
                <a:lnTo>
                  <a:pt x="95443" y="142751"/>
                </a:lnTo>
                <a:lnTo>
                  <a:pt x="92818" y="134819"/>
                </a:lnTo>
                <a:lnTo>
                  <a:pt x="88374" y="125127"/>
                </a:lnTo>
                <a:lnTo>
                  <a:pt x="57071" y="45819"/>
                </a:lnTo>
                <a:close/>
              </a:path>
              <a:path w="1007110" h="194309">
                <a:moveTo>
                  <a:pt x="192675" y="45819"/>
                </a:moveTo>
                <a:lnTo>
                  <a:pt x="163505" y="45819"/>
                </a:lnTo>
                <a:lnTo>
                  <a:pt x="162988" y="55375"/>
                </a:lnTo>
                <a:lnTo>
                  <a:pt x="162722" y="64104"/>
                </a:lnTo>
                <a:lnTo>
                  <a:pt x="162611" y="191215"/>
                </a:lnTo>
                <a:lnTo>
                  <a:pt x="192675" y="191215"/>
                </a:lnTo>
                <a:lnTo>
                  <a:pt x="192675" y="45819"/>
                </a:lnTo>
                <a:close/>
              </a:path>
              <a:path w="1007110" h="194309">
                <a:moveTo>
                  <a:pt x="192675" y="13215"/>
                </a:moveTo>
                <a:lnTo>
                  <a:pt x="151128" y="13215"/>
                </a:lnTo>
                <a:lnTo>
                  <a:pt x="105166" y="125127"/>
                </a:lnTo>
                <a:lnTo>
                  <a:pt x="97232" y="148039"/>
                </a:lnTo>
                <a:lnTo>
                  <a:pt x="123500" y="148039"/>
                </a:lnTo>
                <a:lnTo>
                  <a:pt x="159091" y="59919"/>
                </a:lnTo>
                <a:lnTo>
                  <a:pt x="160851" y="57275"/>
                </a:lnTo>
                <a:lnTo>
                  <a:pt x="161746" y="51107"/>
                </a:lnTo>
                <a:lnTo>
                  <a:pt x="163505" y="45819"/>
                </a:lnTo>
                <a:lnTo>
                  <a:pt x="192675" y="45819"/>
                </a:lnTo>
                <a:lnTo>
                  <a:pt x="192675" y="13215"/>
                </a:lnTo>
                <a:close/>
              </a:path>
              <a:path w="1007110" h="194309">
                <a:moveTo>
                  <a:pt x="251880" y="63443"/>
                </a:moveTo>
                <a:lnTo>
                  <a:pt x="221815" y="63443"/>
                </a:lnTo>
                <a:lnTo>
                  <a:pt x="221815" y="191215"/>
                </a:lnTo>
                <a:lnTo>
                  <a:pt x="251880" y="191215"/>
                </a:lnTo>
                <a:lnTo>
                  <a:pt x="251880" y="63443"/>
                </a:lnTo>
                <a:close/>
              </a:path>
              <a:path w="1007110" h="194309">
                <a:moveTo>
                  <a:pt x="242156" y="9691"/>
                </a:moveTo>
                <a:lnTo>
                  <a:pt x="232433" y="9691"/>
                </a:lnTo>
                <a:lnTo>
                  <a:pt x="228019" y="11455"/>
                </a:lnTo>
                <a:lnTo>
                  <a:pt x="224470" y="14979"/>
                </a:lnTo>
                <a:lnTo>
                  <a:pt x="220950" y="17623"/>
                </a:lnTo>
                <a:lnTo>
                  <a:pt x="219190" y="22027"/>
                </a:lnTo>
                <a:lnTo>
                  <a:pt x="219190" y="31720"/>
                </a:lnTo>
                <a:lnTo>
                  <a:pt x="242156" y="44059"/>
                </a:lnTo>
                <a:lnTo>
                  <a:pt x="246571" y="42295"/>
                </a:lnTo>
                <a:lnTo>
                  <a:pt x="250120" y="39651"/>
                </a:lnTo>
                <a:lnTo>
                  <a:pt x="253639" y="36127"/>
                </a:lnTo>
                <a:lnTo>
                  <a:pt x="255399" y="31720"/>
                </a:lnTo>
                <a:lnTo>
                  <a:pt x="255399" y="22028"/>
                </a:lnTo>
                <a:lnTo>
                  <a:pt x="253639" y="18503"/>
                </a:lnTo>
                <a:lnTo>
                  <a:pt x="246571" y="11455"/>
                </a:lnTo>
                <a:lnTo>
                  <a:pt x="242156" y="9691"/>
                </a:lnTo>
                <a:close/>
              </a:path>
              <a:path w="1007110" h="194309">
                <a:moveTo>
                  <a:pt x="352632" y="60800"/>
                </a:moveTo>
                <a:lnTo>
                  <a:pt x="313172" y="65633"/>
                </a:lnTo>
                <a:lnTo>
                  <a:pt x="281049" y="94284"/>
                </a:lnTo>
                <a:lnTo>
                  <a:pt x="273086" y="130415"/>
                </a:lnTo>
                <a:lnTo>
                  <a:pt x="273584" y="139350"/>
                </a:lnTo>
                <a:lnTo>
                  <a:pt x="290419" y="176125"/>
                </a:lnTo>
                <a:lnTo>
                  <a:pt x="326873" y="193364"/>
                </a:lnTo>
                <a:lnTo>
                  <a:pt x="335840" y="193859"/>
                </a:lnTo>
                <a:lnTo>
                  <a:pt x="346099" y="193364"/>
                </a:lnTo>
                <a:lnTo>
                  <a:pt x="355614" y="191877"/>
                </a:lnTo>
                <a:lnTo>
                  <a:pt x="364302" y="189398"/>
                </a:lnTo>
                <a:lnTo>
                  <a:pt x="372078" y="185928"/>
                </a:lnTo>
                <a:lnTo>
                  <a:pt x="372943" y="185047"/>
                </a:lnTo>
                <a:lnTo>
                  <a:pt x="372943" y="169187"/>
                </a:lnTo>
                <a:lnTo>
                  <a:pt x="342014" y="169187"/>
                </a:lnTo>
                <a:lnTo>
                  <a:pt x="333745" y="168526"/>
                </a:lnTo>
                <a:lnTo>
                  <a:pt x="304666" y="137050"/>
                </a:lnTo>
                <a:lnTo>
                  <a:pt x="304015" y="127771"/>
                </a:lnTo>
                <a:lnTo>
                  <a:pt x="304680" y="118863"/>
                </a:lnTo>
                <a:lnTo>
                  <a:pt x="334640" y="86147"/>
                </a:lnTo>
                <a:lnTo>
                  <a:pt x="342908" y="85472"/>
                </a:lnTo>
                <a:lnTo>
                  <a:pt x="372943" y="85472"/>
                </a:lnTo>
                <a:lnTo>
                  <a:pt x="372943" y="66968"/>
                </a:lnTo>
                <a:lnTo>
                  <a:pt x="372078" y="66968"/>
                </a:lnTo>
                <a:lnTo>
                  <a:pt x="368529" y="65207"/>
                </a:lnTo>
                <a:lnTo>
                  <a:pt x="364115" y="63444"/>
                </a:lnTo>
                <a:lnTo>
                  <a:pt x="357911" y="62563"/>
                </a:lnTo>
                <a:lnTo>
                  <a:pt x="352632" y="60800"/>
                </a:lnTo>
                <a:close/>
              </a:path>
              <a:path w="1007110" h="194309">
                <a:moveTo>
                  <a:pt x="372943" y="157731"/>
                </a:moveTo>
                <a:lnTo>
                  <a:pt x="371183" y="158612"/>
                </a:lnTo>
                <a:lnTo>
                  <a:pt x="366769" y="162136"/>
                </a:lnTo>
                <a:lnTo>
                  <a:pt x="362355" y="164780"/>
                </a:lnTo>
                <a:lnTo>
                  <a:pt x="351737" y="168304"/>
                </a:lnTo>
                <a:lnTo>
                  <a:pt x="346428" y="169187"/>
                </a:lnTo>
                <a:lnTo>
                  <a:pt x="372943" y="169187"/>
                </a:lnTo>
                <a:lnTo>
                  <a:pt x="372943" y="157731"/>
                </a:lnTo>
                <a:close/>
              </a:path>
              <a:path w="1007110" h="194309">
                <a:moveTo>
                  <a:pt x="372943" y="85472"/>
                </a:moveTo>
                <a:lnTo>
                  <a:pt x="342908" y="85472"/>
                </a:lnTo>
                <a:lnTo>
                  <a:pt x="350187" y="86119"/>
                </a:lnTo>
                <a:lnTo>
                  <a:pt x="357382" y="88007"/>
                </a:lnTo>
                <a:lnTo>
                  <a:pt x="364408" y="91050"/>
                </a:lnTo>
                <a:lnTo>
                  <a:pt x="371183" y="95167"/>
                </a:lnTo>
                <a:lnTo>
                  <a:pt x="372943" y="96048"/>
                </a:lnTo>
                <a:lnTo>
                  <a:pt x="372943" y="85472"/>
                </a:lnTo>
                <a:close/>
              </a:path>
              <a:path w="1007110" h="194309">
                <a:moveTo>
                  <a:pt x="425079" y="63444"/>
                </a:moveTo>
                <a:lnTo>
                  <a:pt x="395044" y="63444"/>
                </a:lnTo>
                <a:lnTo>
                  <a:pt x="395044" y="191216"/>
                </a:lnTo>
                <a:lnTo>
                  <a:pt x="425079" y="191216"/>
                </a:lnTo>
                <a:lnTo>
                  <a:pt x="425079" y="126008"/>
                </a:lnTo>
                <a:lnTo>
                  <a:pt x="425577" y="117898"/>
                </a:lnTo>
                <a:lnTo>
                  <a:pt x="444525" y="88116"/>
                </a:lnTo>
                <a:lnTo>
                  <a:pt x="469281" y="88116"/>
                </a:lnTo>
                <a:lnTo>
                  <a:pt x="469281" y="85472"/>
                </a:lnTo>
                <a:lnTo>
                  <a:pt x="425079" y="85472"/>
                </a:lnTo>
                <a:lnTo>
                  <a:pt x="425079" y="63444"/>
                </a:lnTo>
                <a:close/>
              </a:path>
              <a:path w="1007110" h="194309">
                <a:moveTo>
                  <a:pt x="469281" y="88116"/>
                </a:moveTo>
                <a:lnTo>
                  <a:pt x="455144" y="88116"/>
                </a:lnTo>
                <a:lnTo>
                  <a:pt x="457798" y="88999"/>
                </a:lnTo>
                <a:lnTo>
                  <a:pt x="464867" y="90760"/>
                </a:lnTo>
                <a:lnTo>
                  <a:pt x="468386" y="92523"/>
                </a:lnTo>
                <a:lnTo>
                  <a:pt x="469281" y="93404"/>
                </a:lnTo>
                <a:lnTo>
                  <a:pt x="469281" y="88116"/>
                </a:lnTo>
                <a:close/>
              </a:path>
              <a:path w="1007110" h="194309">
                <a:moveTo>
                  <a:pt x="466627" y="61680"/>
                </a:moveTo>
                <a:lnTo>
                  <a:pt x="449834" y="61680"/>
                </a:lnTo>
                <a:lnTo>
                  <a:pt x="442766" y="63444"/>
                </a:lnTo>
                <a:lnTo>
                  <a:pt x="437457" y="68731"/>
                </a:lnTo>
                <a:lnTo>
                  <a:pt x="432148" y="73136"/>
                </a:lnTo>
                <a:lnTo>
                  <a:pt x="428628" y="78424"/>
                </a:lnTo>
                <a:lnTo>
                  <a:pt x="425974" y="85472"/>
                </a:lnTo>
                <a:lnTo>
                  <a:pt x="469281" y="85472"/>
                </a:lnTo>
                <a:lnTo>
                  <a:pt x="469281" y="63444"/>
                </a:lnTo>
                <a:lnTo>
                  <a:pt x="466627" y="61680"/>
                </a:lnTo>
                <a:close/>
              </a:path>
              <a:path w="1007110" h="194309">
                <a:moveTo>
                  <a:pt x="539104" y="60800"/>
                </a:moveTo>
                <a:lnTo>
                  <a:pt x="498822" y="70837"/>
                </a:lnTo>
                <a:lnTo>
                  <a:pt x="472185" y="113616"/>
                </a:lnTo>
                <a:lnTo>
                  <a:pt x="471041" y="128652"/>
                </a:lnTo>
                <a:lnTo>
                  <a:pt x="472185" y="143026"/>
                </a:lnTo>
                <a:lnTo>
                  <a:pt x="498154" y="183822"/>
                </a:lnTo>
                <a:lnTo>
                  <a:pt x="535554" y="193860"/>
                </a:lnTo>
                <a:lnTo>
                  <a:pt x="550100" y="192703"/>
                </a:lnTo>
                <a:lnTo>
                  <a:pt x="563162" y="189234"/>
                </a:lnTo>
                <a:lnTo>
                  <a:pt x="574574" y="183451"/>
                </a:lnTo>
                <a:lnTo>
                  <a:pt x="584171" y="175355"/>
                </a:lnTo>
                <a:lnTo>
                  <a:pt x="589140" y="169187"/>
                </a:lnTo>
                <a:lnTo>
                  <a:pt x="537314" y="169187"/>
                </a:lnTo>
                <a:lnTo>
                  <a:pt x="529712" y="168526"/>
                </a:lnTo>
                <a:lnTo>
                  <a:pt x="502621" y="137175"/>
                </a:lnTo>
                <a:lnTo>
                  <a:pt x="502031" y="128652"/>
                </a:lnTo>
                <a:lnTo>
                  <a:pt x="502092" y="126008"/>
                </a:lnTo>
                <a:lnTo>
                  <a:pt x="522848" y="88117"/>
                </a:lnTo>
                <a:lnTo>
                  <a:pt x="537314" y="85472"/>
                </a:lnTo>
                <a:lnTo>
                  <a:pt x="591237" y="85472"/>
                </a:lnTo>
                <a:lnTo>
                  <a:pt x="585930" y="78424"/>
                </a:lnTo>
                <a:lnTo>
                  <a:pt x="576500" y="70466"/>
                </a:lnTo>
                <a:lnTo>
                  <a:pt x="565492" y="64986"/>
                </a:lnTo>
                <a:lnTo>
                  <a:pt x="552997" y="61819"/>
                </a:lnTo>
                <a:lnTo>
                  <a:pt x="539104" y="60800"/>
                </a:lnTo>
                <a:close/>
              </a:path>
              <a:path w="1007110" h="194309">
                <a:moveTo>
                  <a:pt x="591237" y="85472"/>
                </a:moveTo>
                <a:lnTo>
                  <a:pt x="537314" y="85472"/>
                </a:lnTo>
                <a:lnTo>
                  <a:pt x="544789" y="86133"/>
                </a:lnTo>
                <a:lnTo>
                  <a:pt x="551347" y="88117"/>
                </a:lnTo>
                <a:lnTo>
                  <a:pt x="570850" y="126008"/>
                </a:lnTo>
                <a:lnTo>
                  <a:pt x="570810" y="128652"/>
                </a:lnTo>
                <a:lnTo>
                  <a:pt x="552119" y="166543"/>
                </a:lnTo>
                <a:lnTo>
                  <a:pt x="537314" y="169187"/>
                </a:lnTo>
                <a:lnTo>
                  <a:pt x="589140" y="169187"/>
                </a:lnTo>
                <a:lnTo>
                  <a:pt x="592279" y="165291"/>
                </a:lnTo>
                <a:lnTo>
                  <a:pt x="598077" y="153656"/>
                </a:lnTo>
                <a:lnTo>
                  <a:pt x="601560" y="140534"/>
                </a:lnTo>
                <a:lnTo>
                  <a:pt x="602722" y="126008"/>
                </a:lnTo>
                <a:lnTo>
                  <a:pt x="601588" y="111633"/>
                </a:lnTo>
                <a:lnTo>
                  <a:pt x="598297" y="98911"/>
                </a:lnTo>
                <a:lnTo>
                  <a:pt x="593021" y="87842"/>
                </a:lnTo>
                <a:lnTo>
                  <a:pt x="591237" y="85472"/>
                </a:lnTo>
                <a:close/>
              </a:path>
              <a:path w="1007110" h="194309">
                <a:moveTo>
                  <a:pt x="616860" y="157731"/>
                </a:moveTo>
                <a:lnTo>
                  <a:pt x="616860" y="186811"/>
                </a:lnTo>
                <a:lnTo>
                  <a:pt x="617755" y="186811"/>
                </a:lnTo>
                <a:lnTo>
                  <a:pt x="621274" y="189452"/>
                </a:lnTo>
                <a:lnTo>
                  <a:pt x="627448" y="190335"/>
                </a:lnTo>
                <a:lnTo>
                  <a:pt x="633652" y="192096"/>
                </a:lnTo>
                <a:lnTo>
                  <a:pt x="646030" y="193860"/>
                </a:lnTo>
                <a:lnTo>
                  <a:pt x="687547" y="183284"/>
                </a:lnTo>
                <a:lnTo>
                  <a:pt x="698262" y="170068"/>
                </a:lnTo>
                <a:lnTo>
                  <a:pt x="646892" y="170067"/>
                </a:lnTo>
                <a:lnTo>
                  <a:pt x="641615" y="169187"/>
                </a:lnTo>
                <a:lnTo>
                  <a:pt x="635412" y="167424"/>
                </a:lnTo>
                <a:lnTo>
                  <a:pt x="623034" y="162136"/>
                </a:lnTo>
                <a:lnTo>
                  <a:pt x="618620" y="158612"/>
                </a:lnTo>
                <a:lnTo>
                  <a:pt x="616860" y="157731"/>
                </a:lnTo>
                <a:close/>
              </a:path>
              <a:path w="1007110" h="194309">
                <a:moveTo>
                  <a:pt x="675170" y="60800"/>
                </a:moveTo>
                <a:lnTo>
                  <a:pt x="630997" y="71375"/>
                </a:lnTo>
                <a:lnTo>
                  <a:pt x="616860" y="99572"/>
                </a:lnTo>
                <a:lnTo>
                  <a:pt x="616860" y="105740"/>
                </a:lnTo>
                <a:lnTo>
                  <a:pt x="617755" y="111028"/>
                </a:lnTo>
                <a:lnTo>
                  <a:pt x="619514" y="115435"/>
                </a:lnTo>
                <a:lnTo>
                  <a:pt x="624823" y="124247"/>
                </a:lnTo>
                <a:lnTo>
                  <a:pt x="629238" y="126888"/>
                </a:lnTo>
                <a:lnTo>
                  <a:pt x="632757" y="130415"/>
                </a:lnTo>
                <a:lnTo>
                  <a:pt x="638961" y="133939"/>
                </a:lnTo>
                <a:lnTo>
                  <a:pt x="647789" y="137464"/>
                </a:lnTo>
                <a:lnTo>
                  <a:pt x="653963" y="140108"/>
                </a:lnTo>
                <a:lnTo>
                  <a:pt x="666341" y="146276"/>
                </a:lnTo>
                <a:lnTo>
                  <a:pt x="668101" y="148039"/>
                </a:lnTo>
                <a:lnTo>
                  <a:pt x="669890" y="150680"/>
                </a:lnTo>
                <a:lnTo>
                  <a:pt x="670755" y="152444"/>
                </a:lnTo>
                <a:lnTo>
                  <a:pt x="671650" y="154207"/>
                </a:lnTo>
                <a:lnTo>
                  <a:pt x="671650" y="165660"/>
                </a:lnTo>
                <a:lnTo>
                  <a:pt x="665476" y="170068"/>
                </a:lnTo>
                <a:lnTo>
                  <a:pt x="698262" y="170067"/>
                </a:lnTo>
                <a:lnTo>
                  <a:pt x="700843" y="162467"/>
                </a:lnTo>
                <a:lnTo>
                  <a:pt x="701685" y="154207"/>
                </a:lnTo>
                <a:lnTo>
                  <a:pt x="701685" y="145395"/>
                </a:lnTo>
                <a:lnTo>
                  <a:pt x="668996" y="116316"/>
                </a:lnTo>
                <a:lnTo>
                  <a:pt x="659272" y="112791"/>
                </a:lnTo>
                <a:lnTo>
                  <a:pt x="653098" y="109264"/>
                </a:lnTo>
                <a:lnTo>
                  <a:pt x="651309" y="106623"/>
                </a:lnTo>
                <a:lnTo>
                  <a:pt x="648684" y="104860"/>
                </a:lnTo>
                <a:lnTo>
                  <a:pt x="646895" y="101335"/>
                </a:lnTo>
                <a:lnTo>
                  <a:pt x="646895" y="93404"/>
                </a:lnTo>
                <a:lnTo>
                  <a:pt x="648684" y="90760"/>
                </a:lnTo>
                <a:lnTo>
                  <a:pt x="652204" y="88116"/>
                </a:lnTo>
                <a:lnTo>
                  <a:pt x="654858" y="85472"/>
                </a:lnTo>
                <a:lnTo>
                  <a:pt x="659272" y="84592"/>
                </a:lnTo>
                <a:lnTo>
                  <a:pt x="694616" y="84592"/>
                </a:lnTo>
                <a:lnTo>
                  <a:pt x="694616" y="66088"/>
                </a:lnTo>
                <a:lnTo>
                  <a:pt x="691097" y="64324"/>
                </a:lnTo>
                <a:lnTo>
                  <a:pt x="686681" y="63443"/>
                </a:lnTo>
                <a:lnTo>
                  <a:pt x="680479" y="61680"/>
                </a:lnTo>
                <a:lnTo>
                  <a:pt x="675170" y="60800"/>
                </a:lnTo>
                <a:close/>
              </a:path>
              <a:path w="1007110" h="194309">
                <a:moveTo>
                  <a:pt x="694616" y="84592"/>
                </a:moveTo>
                <a:lnTo>
                  <a:pt x="669890" y="84592"/>
                </a:lnTo>
                <a:lnTo>
                  <a:pt x="680479" y="86355"/>
                </a:lnTo>
                <a:lnTo>
                  <a:pt x="685788" y="88116"/>
                </a:lnTo>
                <a:lnTo>
                  <a:pt x="690202" y="90760"/>
                </a:lnTo>
                <a:lnTo>
                  <a:pt x="693751" y="92524"/>
                </a:lnTo>
                <a:lnTo>
                  <a:pt x="694616" y="93404"/>
                </a:lnTo>
                <a:lnTo>
                  <a:pt x="694616" y="84592"/>
                </a:lnTo>
                <a:close/>
              </a:path>
              <a:path w="1007110" h="194309">
                <a:moveTo>
                  <a:pt x="782125" y="60800"/>
                </a:moveTo>
                <a:lnTo>
                  <a:pt x="742712" y="70837"/>
                </a:lnTo>
                <a:lnTo>
                  <a:pt x="716101" y="113617"/>
                </a:lnTo>
                <a:lnTo>
                  <a:pt x="714957" y="128652"/>
                </a:lnTo>
                <a:lnTo>
                  <a:pt x="716101" y="143026"/>
                </a:lnTo>
                <a:lnTo>
                  <a:pt x="742058" y="183822"/>
                </a:lnTo>
                <a:lnTo>
                  <a:pt x="779471" y="193860"/>
                </a:lnTo>
                <a:lnTo>
                  <a:pt x="794017" y="192703"/>
                </a:lnTo>
                <a:lnTo>
                  <a:pt x="807075" y="189234"/>
                </a:lnTo>
                <a:lnTo>
                  <a:pt x="818478" y="183451"/>
                </a:lnTo>
                <a:lnTo>
                  <a:pt x="828057" y="175356"/>
                </a:lnTo>
                <a:lnTo>
                  <a:pt x="832951" y="169187"/>
                </a:lnTo>
                <a:lnTo>
                  <a:pt x="781231" y="169187"/>
                </a:lnTo>
                <a:lnTo>
                  <a:pt x="773251" y="168526"/>
                </a:lnTo>
                <a:lnTo>
                  <a:pt x="746534" y="137175"/>
                </a:lnTo>
                <a:lnTo>
                  <a:pt x="745947" y="128652"/>
                </a:lnTo>
                <a:lnTo>
                  <a:pt x="746008" y="126008"/>
                </a:lnTo>
                <a:lnTo>
                  <a:pt x="766430" y="88117"/>
                </a:lnTo>
                <a:lnTo>
                  <a:pt x="781231" y="85472"/>
                </a:lnTo>
                <a:lnTo>
                  <a:pt x="834541" y="85472"/>
                </a:lnTo>
                <a:lnTo>
                  <a:pt x="828952" y="78424"/>
                </a:lnTo>
                <a:lnTo>
                  <a:pt x="820012" y="70466"/>
                </a:lnTo>
                <a:lnTo>
                  <a:pt x="809174" y="64986"/>
                </a:lnTo>
                <a:lnTo>
                  <a:pt x="796518" y="61819"/>
                </a:lnTo>
                <a:lnTo>
                  <a:pt x="782125" y="60800"/>
                </a:lnTo>
                <a:close/>
              </a:path>
              <a:path w="1007110" h="194309">
                <a:moveTo>
                  <a:pt x="834541" y="85472"/>
                </a:moveTo>
                <a:lnTo>
                  <a:pt x="781231" y="85472"/>
                </a:lnTo>
                <a:lnTo>
                  <a:pt x="788706" y="86133"/>
                </a:lnTo>
                <a:lnTo>
                  <a:pt x="795264" y="88117"/>
                </a:lnTo>
                <a:lnTo>
                  <a:pt x="814767" y="126008"/>
                </a:lnTo>
                <a:lnTo>
                  <a:pt x="814724" y="128652"/>
                </a:lnTo>
                <a:lnTo>
                  <a:pt x="795599" y="166543"/>
                </a:lnTo>
                <a:lnTo>
                  <a:pt x="781231" y="169187"/>
                </a:lnTo>
                <a:lnTo>
                  <a:pt x="832951" y="169187"/>
                </a:lnTo>
                <a:lnTo>
                  <a:pt x="836043" y="165291"/>
                </a:lnTo>
                <a:lnTo>
                  <a:pt x="841542" y="153656"/>
                </a:lnTo>
                <a:lnTo>
                  <a:pt x="844721" y="140534"/>
                </a:lnTo>
                <a:lnTo>
                  <a:pt x="845744" y="126008"/>
                </a:lnTo>
                <a:lnTo>
                  <a:pt x="844735" y="111633"/>
                </a:lnTo>
                <a:lnTo>
                  <a:pt x="841654" y="98911"/>
                </a:lnTo>
                <a:lnTo>
                  <a:pt x="836420" y="87842"/>
                </a:lnTo>
                <a:lnTo>
                  <a:pt x="834541" y="85472"/>
                </a:lnTo>
                <a:close/>
              </a:path>
              <a:path w="1007110" h="194309">
                <a:moveTo>
                  <a:pt x="975666" y="88116"/>
                </a:moveTo>
                <a:lnTo>
                  <a:pt x="945601" y="88116"/>
                </a:lnTo>
                <a:lnTo>
                  <a:pt x="945601" y="153324"/>
                </a:lnTo>
                <a:lnTo>
                  <a:pt x="966854" y="191368"/>
                </a:lnTo>
                <a:lnTo>
                  <a:pt x="991563" y="193860"/>
                </a:lnTo>
                <a:lnTo>
                  <a:pt x="995977" y="192980"/>
                </a:lnTo>
                <a:lnTo>
                  <a:pt x="1003941" y="190336"/>
                </a:lnTo>
                <a:lnTo>
                  <a:pt x="1005701" y="189452"/>
                </a:lnTo>
                <a:lnTo>
                  <a:pt x="1006596" y="189452"/>
                </a:lnTo>
                <a:lnTo>
                  <a:pt x="1006596" y="169188"/>
                </a:lnTo>
                <a:lnTo>
                  <a:pt x="987149" y="169188"/>
                </a:lnTo>
                <a:lnTo>
                  <a:pt x="982735" y="167424"/>
                </a:lnTo>
                <a:lnTo>
                  <a:pt x="980080" y="164780"/>
                </a:lnTo>
                <a:lnTo>
                  <a:pt x="977426" y="161256"/>
                </a:lnTo>
                <a:lnTo>
                  <a:pt x="975666" y="155968"/>
                </a:lnTo>
                <a:lnTo>
                  <a:pt x="975666" y="88116"/>
                </a:lnTo>
                <a:close/>
              </a:path>
              <a:path w="1007110" h="194309">
                <a:moveTo>
                  <a:pt x="900534" y="88116"/>
                </a:moveTo>
                <a:lnTo>
                  <a:pt x="870500" y="88116"/>
                </a:lnTo>
                <a:lnTo>
                  <a:pt x="870500" y="191216"/>
                </a:lnTo>
                <a:lnTo>
                  <a:pt x="900534" y="191216"/>
                </a:lnTo>
                <a:lnTo>
                  <a:pt x="900534" y="88116"/>
                </a:lnTo>
                <a:close/>
              </a:path>
              <a:path w="1007110" h="194309">
                <a:moveTo>
                  <a:pt x="1006596" y="164780"/>
                </a:moveTo>
                <a:lnTo>
                  <a:pt x="1001287" y="167424"/>
                </a:lnTo>
                <a:lnTo>
                  <a:pt x="995977" y="169188"/>
                </a:lnTo>
                <a:lnTo>
                  <a:pt x="1006596" y="169188"/>
                </a:lnTo>
                <a:lnTo>
                  <a:pt x="1006596" y="164780"/>
                </a:lnTo>
                <a:close/>
              </a:path>
              <a:path w="1007110" h="194309">
                <a:moveTo>
                  <a:pt x="1006596" y="63444"/>
                </a:moveTo>
                <a:lnTo>
                  <a:pt x="849293" y="63444"/>
                </a:lnTo>
                <a:lnTo>
                  <a:pt x="849293" y="88116"/>
                </a:lnTo>
                <a:lnTo>
                  <a:pt x="1006596" y="88116"/>
                </a:lnTo>
                <a:lnTo>
                  <a:pt x="1006596" y="63444"/>
                </a:lnTo>
                <a:close/>
              </a:path>
              <a:path w="1007110" h="194309">
                <a:moveTo>
                  <a:pt x="923500" y="0"/>
                </a:moveTo>
                <a:lnTo>
                  <a:pt x="885502" y="9692"/>
                </a:lnTo>
                <a:lnTo>
                  <a:pt x="870500" y="37008"/>
                </a:lnTo>
                <a:lnTo>
                  <a:pt x="870500" y="63444"/>
                </a:lnTo>
                <a:lnTo>
                  <a:pt x="900534" y="63444"/>
                </a:lnTo>
                <a:lnTo>
                  <a:pt x="900534" y="40532"/>
                </a:lnTo>
                <a:lnTo>
                  <a:pt x="902294" y="34364"/>
                </a:lnTo>
                <a:lnTo>
                  <a:pt x="905843" y="30840"/>
                </a:lnTo>
                <a:lnTo>
                  <a:pt x="908498" y="26435"/>
                </a:lnTo>
                <a:lnTo>
                  <a:pt x="913777" y="24672"/>
                </a:lnTo>
                <a:lnTo>
                  <a:pt x="934118" y="24672"/>
                </a:lnTo>
                <a:lnTo>
                  <a:pt x="934118" y="2643"/>
                </a:lnTo>
                <a:lnTo>
                  <a:pt x="933224" y="2643"/>
                </a:lnTo>
                <a:lnTo>
                  <a:pt x="928809" y="880"/>
                </a:lnTo>
                <a:lnTo>
                  <a:pt x="923500" y="0"/>
                </a:lnTo>
                <a:close/>
              </a:path>
              <a:path w="1007110" h="194309">
                <a:moveTo>
                  <a:pt x="975666" y="25552"/>
                </a:moveTo>
                <a:lnTo>
                  <a:pt x="974771" y="25552"/>
                </a:lnTo>
                <a:lnTo>
                  <a:pt x="946496" y="34364"/>
                </a:lnTo>
                <a:lnTo>
                  <a:pt x="945601" y="35247"/>
                </a:lnTo>
                <a:lnTo>
                  <a:pt x="945601" y="63444"/>
                </a:lnTo>
                <a:lnTo>
                  <a:pt x="975666" y="63444"/>
                </a:lnTo>
                <a:lnTo>
                  <a:pt x="975666" y="25552"/>
                </a:lnTo>
                <a:close/>
              </a:path>
              <a:path w="1007110" h="194309">
                <a:moveTo>
                  <a:pt x="934118" y="24672"/>
                </a:moveTo>
                <a:lnTo>
                  <a:pt x="923500" y="24672"/>
                </a:lnTo>
                <a:lnTo>
                  <a:pt x="927945" y="25552"/>
                </a:lnTo>
                <a:lnTo>
                  <a:pt x="932359" y="28196"/>
                </a:lnTo>
                <a:lnTo>
                  <a:pt x="934118" y="28196"/>
                </a:lnTo>
                <a:lnTo>
                  <a:pt x="934118" y="24672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4968" y="597426"/>
            <a:ext cx="296932" cy="296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8286" y="3681856"/>
            <a:ext cx="3714991" cy="454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8286" y="4259833"/>
            <a:ext cx="2712453" cy="4362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3150A1-68B6-417E-88DF-FCD8A73319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16" y="0"/>
            <a:ext cx="12418983" cy="69977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4723" y="593978"/>
            <a:ext cx="2846882" cy="3319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4255" y="1676272"/>
            <a:ext cx="47142" cy="47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2825" y="1558162"/>
            <a:ext cx="1285760" cy="3448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82748" y="1704288"/>
            <a:ext cx="96876" cy="194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26385" y="1558162"/>
            <a:ext cx="230758" cy="25946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07945" y="1704288"/>
            <a:ext cx="96876" cy="1948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33167" y="1549145"/>
            <a:ext cx="3672458" cy="3138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6531" y="1983485"/>
            <a:ext cx="814628" cy="2729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16404" y="2138628"/>
            <a:ext cx="96876" cy="194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64995" y="1983485"/>
            <a:ext cx="2052955" cy="2729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4255" y="2633344"/>
            <a:ext cx="47142" cy="4711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2825" y="2502915"/>
            <a:ext cx="5362968" cy="2760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46531" y="2942081"/>
            <a:ext cx="5189651" cy="35369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4255" y="3590416"/>
            <a:ext cx="47142" cy="471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62825" y="3459988"/>
            <a:ext cx="5681230" cy="35699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9104" y="3899153"/>
            <a:ext cx="694994" cy="27279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4255" y="4549013"/>
            <a:ext cx="47142" cy="4711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5025" y="4421885"/>
            <a:ext cx="4468368" cy="27292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24255" y="5070220"/>
            <a:ext cx="47142" cy="4711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62825" y="4943094"/>
            <a:ext cx="4281944" cy="35191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4255" y="5592952"/>
            <a:ext cx="47142" cy="4711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2825" y="5462523"/>
            <a:ext cx="5758700" cy="3552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59104" y="5901689"/>
            <a:ext cx="694994" cy="27274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DFF385C-C60F-4C05-A9C4-69CF515F193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0" y="0"/>
            <a:ext cx="12433300" cy="691077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1159" y="575309"/>
            <a:ext cx="1966277" cy="350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4255" y="1675764"/>
            <a:ext cx="47142" cy="472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2825" y="1545335"/>
            <a:ext cx="6016129" cy="3571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7242" y="1983104"/>
            <a:ext cx="2408656" cy="3536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4255" y="2632836"/>
            <a:ext cx="47142" cy="472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62825" y="2502407"/>
            <a:ext cx="5399036" cy="3571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6353" y="2941700"/>
            <a:ext cx="4982565" cy="3536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4255" y="3589908"/>
            <a:ext cx="47142" cy="472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2825" y="3462908"/>
            <a:ext cx="1084211" cy="3536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76830" y="3462908"/>
            <a:ext cx="4361815" cy="3536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6353" y="3898772"/>
            <a:ext cx="3864076" cy="3536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4255" y="4548504"/>
            <a:ext cx="47142" cy="472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2825" y="4430521"/>
            <a:ext cx="3788041" cy="26390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4255" y="5069713"/>
            <a:ext cx="47142" cy="472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62825" y="4942713"/>
            <a:ext cx="1084211" cy="35369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53463" y="4942713"/>
            <a:ext cx="2224404" cy="27266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C6D7BA2-CF33-452B-974D-4965216B6DD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12433300" cy="692785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0359" y="593978"/>
            <a:ext cx="2258796" cy="3319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4255" y="4229100"/>
            <a:ext cx="47142" cy="471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733" y="4101972"/>
            <a:ext cx="10142956" cy="3536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7242" y="4536313"/>
            <a:ext cx="4771491" cy="3536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4255" y="5186171"/>
            <a:ext cx="47142" cy="471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7775" y="5059044"/>
            <a:ext cx="9993325" cy="3536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9104" y="5494908"/>
            <a:ext cx="2719247" cy="2727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33596" y="5650052"/>
            <a:ext cx="96876" cy="1948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69359" y="5494908"/>
            <a:ext cx="4399025" cy="35368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4255" y="6143192"/>
            <a:ext cx="47142" cy="4714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8733" y="6012751"/>
            <a:ext cx="10286085" cy="35704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DA1794-0E70-4FF1-A190-2C6A908DD24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433300" cy="699769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0359" y="575309"/>
            <a:ext cx="3115411" cy="350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1062" y="4672329"/>
            <a:ext cx="47129" cy="471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3762" y="4541900"/>
            <a:ext cx="8419617" cy="356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1062" y="5193538"/>
            <a:ext cx="47129" cy="471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5540" y="5063108"/>
            <a:ext cx="9615322" cy="35699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4036" y="5511419"/>
            <a:ext cx="2518956" cy="3446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1062" y="6152146"/>
            <a:ext cx="47129" cy="4714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3762" y="6025070"/>
            <a:ext cx="7397013" cy="35368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4BB55B-F403-4E41-B9BB-0F581B52F4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433300" cy="69977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0359" y="575309"/>
            <a:ext cx="4083151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4255" y="1675764"/>
            <a:ext cx="47142" cy="472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733" y="1545335"/>
            <a:ext cx="5962624" cy="3553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5190" y="1979675"/>
            <a:ext cx="6487375" cy="3571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5190" y="2418968"/>
            <a:ext cx="4687531" cy="3536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4255" y="3068700"/>
            <a:ext cx="47142" cy="472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62825" y="2938271"/>
            <a:ext cx="6458724" cy="3571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9104" y="3376040"/>
            <a:ext cx="6176949" cy="3536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35723" y="3811904"/>
            <a:ext cx="3187255" cy="2729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4255" y="4460113"/>
            <a:ext cx="47142" cy="4724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2825" y="4333113"/>
            <a:ext cx="5910211" cy="3536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7242" y="4768976"/>
            <a:ext cx="5285079" cy="35369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47242" y="5204840"/>
            <a:ext cx="2046452" cy="27266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196459-A40A-4882-A1F8-D63FE68E5B2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433300" cy="6997699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3935" y="575309"/>
            <a:ext cx="2862148" cy="350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4255" y="4672329"/>
            <a:ext cx="47142" cy="471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2825" y="4545329"/>
            <a:ext cx="3728859" cy="3535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2484" y="4700473"/>
            <a:ext cx="96876" cy="194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79136" y="4545329"/>
            <a:ext cx="6170421" cy="3535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4255" y="5193538"/>
            <a:ext cx="47142" cy="471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9637" y="5066538"/>
            <a:ext cx="10942218" cy="3535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8829" y="5502401"/>
            <a:ext cx="4719612" cy="3518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4255" y="6152146"/>
            <a:ext cx="47142" cy="4714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2906" y="6021704"/>
            <a:ext cx="9098559" cy="3570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E79F4C-7716-40D8-80D8-7BD1D65BCC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79298"/>
            <a:ext cx="12433300" cy="691840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Jordan Radkov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0334" y="1478726"/>
            <a:ext cx="8760501" cy="3075457"/>
          </a:xfrm>
        </p:spPr>
        <p:txBody>
          <a:bodyPr/>
          <a:lstStyle/>
          <a:p>
            <a:pPr marL="457063" indent="-457063">
              <a:buFont typeface="Arial" panose="020B0604020202020204" pitchFamily="34" charset="0"/>
              <a:buChar char="•"/>
            </a:pPr>
            <a:r>
              <a:rPr lang="en-US" sz="2855" dirty="0"/>
              <a:t>Cloud Solution Architect based in the Munich</a:t>
            </a:r>
          </a:p>
          <a:p>
            <a:pPr marL="457063" indent="-457063">
              <a:buFont typeface="Arial" panose="020B0604020202020204" pitchFamily="34" charset="0"/>
              <a:buChar char="•"/>
            </a:pPr>
            <a:r>
              <a:rPr lang="en-US" sz="2855" dirty="0"/>
              <a:t>10+years in the industry  in infrastructure administration , automation and now cloud</a:t>
            </a:r>
          </a:p>
          <a:p>
            <a:pPr marL="457063" indent="-457063">
              <a:buFont typeface="Arial" panose="020B0604020202020204" pitchFamily="34" charset="0"/>
              <a:buChar char="•"/>
            </a:pPr>
            <a:r>
              <a:rPr lang="en-US" sz="2855" dirty="0"/>
              <a:t>Constant learner - </a:t>
            </a:r>
            <a:r>
              <a:rPr lang="en-US" sz="2855" dirty="0" err="1"/>
              <a:t>Ancora</a:t>
            </a:r>
            <a:r>
              <a:rPr lang="en-US" sz="2855" dirty="0"/>
              <a:t> </a:t>
            </a:r>
            <a:r>
              <a:rPr lang="en-US" sz="2855" dirty="0" err="1"/>
              <a:t>Imparo</a:t>
            </a:r>
            <a:endParaRPr lang="en-US" sz="2855" dirty="0"/>
          </a:p>
          <a:p>
            <a:pPr marL="457063" indent="-457063">
              <a:buFont typeface="Arial" panose="020B0604020202020204" pitchFamily="34" charset="0"/>
              <a:buChar char="•"/>
            </a:pPr>
            <a:endParaRPr lang="en-US" sz="2855" dirty="0"/>
          </a:p>
          <a:p>
            <a:r>
              <a:rPr lang="en-US" sz="2855" dirty="0"/>
              <a:t>           </a:t>
            </a:r>
            <a:endParaRPr lang="en-US" sz="2855" dirty="0">
              <a:sym typeface="Wingdings" panose="05000000000000000000" pitchFamily="2" charset="2"/>
            </a:endParaRPr>
          </a:p>
          <a:p>
            <a:endParaRPr lang="en-US" sz="2855" dirty="0">
              <a:sym typeface="Wingdings" panose="05000000000000000000" pitchFamily="2" charset="2"/>
            </a:endParaRPr>
          </a:p>
        </p:txBody>
      </p:sp>
      <p:pic>
        <p:nvPicPr>
          <p:cNvPr id="6" name="Picture 5" descr="cid:image002.png@01D4D475.9A48EE40">
            <a:extLst>
              <a:ext uri="{FF2B5EF4-FFF2-40B4-BE49-F238E27FC236}">
                <a16:creationId xmlns:a16="http://schemas.microsoft.com/office/drawing/2014/main" id="{002283B9-6CBF-4775-93DC-59EED0FBB34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8" y="3866656"/>
            <a:ext cx="1266502" cy="1266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id:image001.png@01D4D475.9A48EE40">
            <a:extLst>
              <a:ext uri="{FF2B5EF4-FFF2-40B4-BE49-F238E27FC236}">
                <a16:creationId xmlns:a16="http://schemas.microsoft.com/office/drawing/2014/main" id="{68BDB258-FE3A-4943-84A1-BE132510459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311" y="3862714"/>
            <a:ext cx="1266502" cy="1266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F5DB02-4F84-46A4-A141-B2C366F615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050" y="1513458"/>
            <a:ext cx="2135377" cy="2135377"/>
          </a:xfrm>
          <a:prstGeom prst="rect">
            <a:avLst/>
          </a:prstGeom>
        </p:spPr>
      </p:pic>
      <p:sp>
        <p:nvSpPr>
          <p:cNvPr id="9" name="object 8">
            <a:extLst>
              <a:ext uri="{FF2B5EF4-FFF2-40B4-BE49-F238E27FC236}">
                <a16:creationId xmlns:a16="http://schemas.microsoft.com/office/drawing/2014/main" id="{1B08509E-B5B6-4E79-8680-5771BA5D9782}"/>
              </a:ext>
            </a:extLst>
          </p:cNvPr>
          <p:cNvSpPr/>
          <p:nvPr/>
        </p:nvSpPr>
        <p:spPr>
          <a:xfrm>
            <a:off x="3433094" y="3881127"/>
            <a:ext cx="1211381" cy="12480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3343F6D2-D0D7-45D5-924F-A556D4574E29}"/>
              </a:ext>
            </a:extLst>
          </p:cNvPr>
          <p:cNvSpPr/>
          <p:nvPr/>
        </p:nvSpPr>
        <p:spPr>
          <a:xfrm>
            <a:off x="3321050" y="5670616"/>
            <a:ext cx="810767" cy="8275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EA86FFEC-9EA6-4EF0-82F9-D370B85253E5}"/>
              </a:ext>
            </a:extLst>
          </p:cNvPr>
          <p:cNvSpPr/>
          <p:nvPr/>
        </p:nvSpPr>
        <p:spPr>
          <a:xfrm>
            <a:off x="2194814" y="5693476"/>
            <a:ext cx="812291" cy="8046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E8F8B1DF-0860-4938-ACA3-75F19B4BE0EF}"/>
              </a:ext>
            </a:extLst>
          </p:cNvPr>
          <p:cNvSpPr/>
          <p:nvPr/>
        </p:nvSpPr>
        <p:spPr>
          <a:xfrm>
            <a:off x="1064007" y="5670616"/>
            <a:ext cx="812291" cy="8275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926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4723" y="575309"/>
            <a:ext cx="2558973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4255" y="1676272"/>
            <a:ext cx="47142" cy="47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3247" y="1556257"/>
            <a:ext cx="1745869" cy="2656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15386" y="1549145"/>
            <a:ext cx="1281684" cy="3519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15434" y="1549145"/>
            <a:ext cx="1678431" cy="2727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6353" y="1983485"/>
            <a:ext cx="5063464" cy="3536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9104" y="2419349"/>
            <a:ext cx="4893741" cy="3519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37679" y="2850387"/>
            <a:ext cx="3715651" cy="3552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4151" y="3286251"/>
            <a:ext cx="4898694" cy="35699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8829" y="3734434"/>
            <a:ext cx="1263688" cy="34467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4255" y="4373752"/>
            <a:ext cx="47142" cy="4711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2114" y="4253738"/>
            <a:ext cx="884770" cy="26581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65883" y="4246625"/>
            <a:ext cx="3903599" cy="3519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6353" y="4682489"/>
            <a:ext cx="5206720" cy="3536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9104" y="5116829"/>
            <a:ext cx="4085894" cy="35369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9104" y="5561710"/>
            <a:ext cx="2652445" cy="3429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67FCEE3-A617-4982-8210-4545C537C80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12343577" cy="69977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1159" y="575309"/>
            <a:ext cx="4078541" cy="350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4255" y="4667884"/>
            <a:ext cx="47142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906" y="4540884"/>
            <a:ext cx="3113811" cy="3536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20388" y="4539106"/>
            <a:ext cx="691514" cy="3538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40985" y="4769103"/>
            <a:ext cx="46862" cy="855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40884" y="4539106"/>
            <a:ext cx="1243202" cy="2744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14694" y="4540884"/>
            <a:ext cx="727709" cy="3138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203440" y="4553203"/>
            <a:ext cx="598296" cy="2603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4255" y="5189092"/>
            <a:ext cx="47142" cy="472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9185" y="5062092"/>
            <a:ext cx="7369492" cy="3536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4255" y="5711825"/>
            <a:ext cx="47142" cy="471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9185" y="5584825"/>
            <a:ext cx="9172384" cy="35364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24255" y="6234595"/>
            <a:ext cx="47142" cy="4714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9185" y="6107518"/>
            <a:ext cx="4435792" cy="35190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A2E141-A9CF-4144-A6B5-05F2CF3C4CD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12433300" cy="69977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1145" y="643248"/>
            <a:ext cx="1007110" cy="194310"/>
          </a:xfrm>
          <a:custGeom>
            <a:avLst/>
            <a:gdLst/>
            <a:ahLst/>
            <a:cxnLst/>
            <a:rect l="l" t="t" r="r" b="b"/>
            <a:pathLst>
              <a:path w="1007110" h="194309">
                <a:moveTo>
                  <a:pt x="44202" y="13215"/>
                </a:moveTo>
                <a:lnTo>
                  <a:pt x="0" y="13215"/>
                </a:lnTo>
                <a:lnTo>
                  <a:pt x="0" y="191215"/>
                </a:lnTo>
                <a:lnTo>
                  <a:pt x="29169" y="191215"/>
                </a:lnTo>
                <a:lnTo>
                  <a:pt x="29169" y="66967"/>
                </a:lnTo>
                <a:lnTo>
                  <a:pt x="28383" y="58156"/>
                </a:lnTo>
                <a:lnTo>
                  <a:pt x="28304" y="49344"/>
                </a:lnTo>
                <a:lnTo>
                  <a:pt x="27410" y="45819"/>
                </a:lnTo>
                <a:lnTo>
                  <a:pt x="57071" y="45819"/>
                </a:lnTo>
                <a:lnTo>
                  <a:pt x="44202" y="13215"/>
                </a:lnTo>
                <a:close/>
              </a:path>
              <a:path w="1007110" h="194309">
                <a:moveTo>
                  <a:pt x="57071" y="45819"/>
                </a:moveTo>
                <a:lnTo>
                  <a:pt x="28304" y="45819"/>
                </a:lnTo>
                <a:lnTo>
                  <a:pt x="30064" y="52871"/>
                </a:lnTo>
                <a:lnTo>
                  <a:pt x="31824" y="58156"/>
                </a:lnTo>
                <a:lnTo>
                  <a:pt x="32719" y="61680"/>
                </a:lnTo>
                <a:lnTo>
                  <a:pt x="85749" y="191215"/>
                </a:lnTo>
                <a:lnTo>
                  <a:pt x="106061" y="191215"/>
                </a:lnTo>
                <a:lnTo>
                  <a:pt x="123500" y="148039"/>
                </a:lnTo>
                <a:lnTo>
                  <a:pt x="96337" y="148039"/>
                </a:lnTo>
                <a:lnTo>
                  <a:pt x="95443" y="142751"/>
                </a:lnTo>
                <a:lnTo>
                  <a:pt x="92818" y="134819"/>
                </a:lnTo>
                <a:lnTo>
                  <a:pt x="88374" y="125127"/>
                </a:lnTo>
                <a:lnTo>
                  <a:pt x="57071" y="45819"/>
                </a:lnTo>
                <a:close/>
              </a:path>
              <a:path w="1007110" h="194309">
                <a:moveTo>
                  <a:pt x="192675" y="45819"/>
                </a:moveTo>
                <a:lnTo>
                  <a:pt x="163505" y="45819"/>
                </a:lnTo>
                <a:lnTo>
                  <a:pt x="162988" y="55375"/>
                </a:lnTo>
                <a:lnTo>
                  <a:pt x="162722" y="64104"/>
                </a:lnTo>
                <a:lnTo>
                  <a:pt x="162611" y="191215"/>
                </a:lnTo>
                <a:lnTo>
                  <a:pt x="192675" y="191215"/>
                </a:lnTo>
                <a:lnTo>
                  <a:pt x="192675" y="45819"/>
                </a:lnTo>
                <a:close/>
              </a:path>
              <a:path w="1007110" h="194309">
                <a:moveTo>
                  <a:pt x="192675" y="13215"/>
                </a:moveTo>
                <a:lnTo>
                  <a:pt x="151128" y="13215"/>
                </a:lnTo>
                <a:lnTo>
                  <a:pt x="105166" y="125127"/>
                </a:lnTo>
                <a:lnTo>
                  <a:pt x="97232" y="148039"/>
                </a:lnTo>
                <a:lnTo>
                  <a:pt x="123500" y="148039"/>
                </a:lnTo>
                <a:lnTo>
                  <a:pt x="159091" y="59919"/>
                </a:lnTo>
                <a:lnTo>
                  <a:pt x="160851" y="57275"/>
                </a:lnTo>
                <a:lnTo>
                  <a:pt x="161746" y="51107"/>
                </a:lnTo>
                <a:lnTo>
                  <a:pt x="163505" y="45819"/>
                </a:lnTo>
                <a:lnTo>
                  <a:pt x="192675" y="45819"/>
                </a:lnTo>
                <a:lnTo>
                  <a:pt x="192675" y="13215"/>
                </a:lnTo>
                <a:close/>
              </a:path>
              <a:path w="1007110" h="194309">
                <a:moveTo>
                  <a:pt x="251880" y="63443"/>
                </a:moveTo>
                <a:lnTo>
                  <a:pt x="221815" y="63443"/>
                </a:lnTo>
                <a:lnTo>
                  <a:pt x="221815" y="191215"/>
                </a:lnTo>
                <a:lnTo>
                  <a:pt x="251880" y="191215"/>
                </a:lnTo>
                <a:lnTo>
                  <a:pt x="251880" y="63443"/>
                </a:lnTo>
                <a:close/>
              </a:path>
              <a:path w="1007110" h="194309">
                <a:moveTo>
                  <a:pt x="242156" y="9691"/>
                </a:moveTo>
                <a:lnTo>
                  <a:pt x="232433" y="9691"/>
                </a:lnTo>
                <a:lnTo>
                  <a:pt x="228019" y="11455"/>
                </a:lnTo>
                <a:lnTo>
                  <a:pt x="224470" y="14979"/>
                </a:lnTo>
                <a:lnTo>
                  <a:pt x="220950" y="17623"/>
                </a:lnTo>
                <a:lnTo>
                  <a:pt x="219190" y="22027"/>
                </a:lnTo>
                <a:lnTo>
                  <a:pt x="219190" y="31720"/>
                </a:lnTo>
                <a:lnTo>
                  <a:pt x="242156" y="44059"/>
                </a:lnTo>
                <a:lnTo>
                  <a:pt x="246571" y="42295"/>
                </a:lnTo>
                <a:lnTo>
                  <a:pt x="250120" y="39651"/>
                </a:lnTo>
                <a:lnTo>
                  <a:pt x="253639" y="36127"/>
                </a:lnTo>
                <a:lnTo>
                  <a:pt x="255399" y="31720"/>
                </a:lnTo>
                <a:lnTo>
                  <a:pt x="255399" y="22028"/>
                </a:lnTo>
                <a:lnTo>
                  <a:pt x="253639" y="18503"/>
                </a:lnTo>
                <a:lnTo>
                  <a:pt x="246571" y="11455"/>
                </a:lnTo>
                <a:lnTo>
                  <a:pt x="242156" y="9691"/>
                </a:lnTo>
                <a:close/>
              </a:path>
              <a:path w="1007110" h="194309">
                <a:moveTo>
                  <a:pt x="352632" y="60800"/>
                </a:moveTo>
                <a:lnTo>
                  <a:pt x="313172" y="65633"/>
                </a:lnTo>
                <a:lnTo>
                  <a:pt x="281049" y="94284"/>
                </a:lnTo>
                <a:lnTo>
                  <a:pt x="273086" y="130415"/>
                </a:lnTo>
                <a:lnTo>
                  <a:pt x="273584" y="139350"/>
                </a:lnTo>
                <a:lnTo>
                  <a:pt x="290419" y="176125"/>
                </a:lnTo>
                <a:lnTo>
                  <a:pt x="326873" y="193364"/>
                </a:lnTo>
                <a:lnTo>
                  <a:pt x="335840" y="193859"/>
                </a:lnTo>
                <a:lnTo>
                  <a:pt x="346099" y="193364"/>
                </a:lnTo>
                <a:lnTo>
                  <a:pt x="355614" y="191877"/>
                </a:lnTo>
                <a:lnTo>
                  <a:pt x="364302" y="189398"/>
                </a:lnTo>
                <a:lnTo>
                  <a:pt x="372078" y="185928"/>
                </a:lnTo>
                <a:lnTo>
                  <a:pt x="372943" y="185047"/>
                </a:lnTo>
                <a:lnTo>
                  <a:pt x="372943" y="169187"/>
                </a:lnTo>
                <a:lnTo>
                  <a:pt x="342014" y="169187"/>
                </a:lnTo>
                <a:lnTo>
                  <a:pt x="333745" y="168526"/>
                </a:lnTo>
                <a:lnTo>
                  <a:pt x="304666" y="137050"/>
                </a:lnTo>
                <a:lnTo>
                  <a:pt x="304015" y="127771"/>
                </a:lnTo>
                <a:lnTo>
                  <a:pt x="304680" y="118863"/>
                </a:lnTo>
                <a:lnTo>
                  <a:pt x="334640" y="86147"/>
                </a:lnTo>
                <a:lnTo>
                  <a:pt x="342908" y="85472"/>
                </a:lnTo>
                <a:lnTo>
                  <a:pt x="372943" y="85472"/>
                </a:lnTo>
                <a:lnTo>
                  <a:pt x="372943" y="66968"/>
                </a:lnTo>
                <a:lnTo>
                  <a:pt x="372078" y="66968"/>
                </a:lnTo>
                <a:lnTo>
                  <a:pt x="368529" y="65207"/>
                </a:lnTo>
                <a:lnTo>
                  <a:pt x="364115" y="63444"/>
                </a:lnTo>
                <a:lnTo>
                  <a:pt x="357911" y="62563"/>
                </a:lnTo>
                <a:lnTo>
                  <a:pt x="352632" y="60800"/>
                </a:lnTo>
                <a:close/>
              </a:path>
              <a:path w="1007110" h="194309">
                <a:moveTo>
                  <a:pt x="372943" y="157731"/>
                </a:moveTo>
                <a:lnTo>
                  <a:pt x="371183" y="158612"/>
                </a:lnTo>
                <a:lnTo>
                  <a:pt x="366769" y="162136"/>
                </a:lnTo>
                <a:lnTo>
                  <a:pt x="362355" y="164780"/>
                </a:lnTo>
                <a:lnTo>
                  <a:pt x="351737" y="168304"/>
                </a:lnTo>
                <a:lnTo>
                  <a:pt x="346428" y="169187"/>
                </a:lnTo>
                <a:lnTo>
                  <a:pt x="372943" y="169187"/>
                </a:lnTo>
                <a:lnTo>
                  <a:pt x="372943" y="157731"/>
                </a:lnTo>
                <a:close/>
              </a:path>
              <a:path w="1007110" h="194309">
                <a:moveTo>
                  <a:pt x="372943" y="85472"/>
                </a:moveTo>
                <a:lnTo>
                  <a:pt x="342908" y="85472"/>
                </a:lnTo>
                <a:lnTo>
                  <a:pt x="350187" y="86119"/>
                </a:lnTo>
                <a:lnTo>
                  <a:pt x="357382" y="88007"/>
                </a:lnTo>
                <a:lnTo>
                  <a:pt x="364408" y="91050"/>
                </a:lnTo>
                <a:lnTo>
                  <a:pt x="371183" y="95167"/>
                </a:lnTo>
                <a:lnTo>
                  <a:pt x="372943" y="96048"/>
                </a:lnTo>
                <a:lnTo>
                  <a:pt x="372943" y="85472"/>
                </a:lnTo>
                <a:close/>
              </a:path>
              <a:path w="1007110" h="194309">
                <a:moveTo>
                  <a:pt x="425079" y="63444"/>
                </a:moveTo>
                <a:lnTo>
                  <a:pt x="395044" y="63444"/>
                </a:lnTo>
                <a:lnTo>
                  <a:pt x="395044" y="191216"/>
                </a:lnTo>
                <a:lnTo>
                  <a:pt x="425079" y="191216"/>
                </a:lnTo>
                <a:lnTo>
                  <a:pt x="425079" y="126008"/>
                </a:lnTo>
                <a:lnTo>
                  <a:pt x="425577" y="117898"/>
                </a:lnTo>
                <a:lnTo>
                  <a:pt x="444525" y="88116"/>
                </a:lnTo>
                <a:lnTo>
                  <a:pt x="469281" y="88116"/>
                </a:lnTo>
                <a:lnTo>
                  <a:pt x="469281" y="85472"/>
                </a:lnTo>
                <a:lnTo>
                  <a:pt x="425079" y="85472"/>
                </a:lnTo>
                <a:lnTo>
                  <a:pt x="425079" y="63444"/>
                </a:lnTo>
                <a:close/>
              </a:path>
              <a:path w="1007110" h="194309">
                <a:moveTo>
                  <a:pt x="469281" y="88116"/>
                </a:moveTo>
                <a:lnTo>
                  <a:pt x="455144" y="88116"/>
                </a:lnTo>
                <a:lnTo>
                  <a:pt x="457798" y="88999"/>
                </a:lnTo>
                <a:lnTo>
                  <a:pt x="464867" y="90760"/>
                </a:lnTo>
                <a:lnTo>
                  <a:pt x="468386" y="92523"/>
                </a:lnTo>
                <a:lnTo>
                  <a:pt x="469281" y="93404"/>
                </a:lnTo>
                <a:lnTo>
                  <a:pt x="469281" y="88116"/>
                </a:lnTo>
                <a:close/>
              </a:path>
              <a:path w="1007110" h="194309">
                <a:moveTo>
                  <a:pt x="466627" y="61680"/>
                </a:moveTo>
                <a:lnTo>
                  <a:pt x="449834" y="61680"/>
                </a:lnTo>
                <a:lnTo>
                  <a:pt x="442766" y="63444"/>
                </a:lnTo>
                <a:lnTo>
                  <a:pt x="437457" y="68731"/>
                </a:lnTo>
                <a:lnTo>
                  <a:pt x="432148" y="73136"/>
                </a:lnTo>
                <a:lnTo>
                  <a:pt x="428628" y="78424"/>
                </a:lnTo>
                <a:lnTo>
                  <a:pt x="425974" y="85472"/>
                </a:lnTo>
                <a:lnTo>
                  <a:pt x="469281" y="85472"/>
                </a:lnTo>
                <a:lnTo>
                  <a:pt x="469281" y="63444"/>
                </a:lnTo>
                <a:lnTo>
                  <a:pt x="466627" y="61680"/>
                </a:lnTo>
                <a:close/>
              </a:path>
              <a:path w="1007110" h="194309">
                <a:moveTo>
                  <a:pt x="539104" y="60800"/>
                </a:moveTo>
                <a:lnTo>
                  <a:pt x="498822" y="70837"/>
                </a:lnTo>
                <a:lnTo>
                  <a:pt x="472185" y="113616"/>
                </a:lnTo>
                <a:lnTo>
                  <a:pt x="471041" y="128652"/>
                </a:lnTo>
                <a:lnTo>
                  <a:pt x="472185" y="143026"/>
                </a:lnTo>
                <a:lnTo>
                  <a:pt x="498154" y="183822"/>
                </a:lnTo>
                <a:lnTo>
                  <a:pt x="535554" y="193860"/>
                </a:lnTo>
                <a:lnTo>
                  <a:pt x="550100" y="192703"/>
                </a:lnTo>
                <a:lnTo>
                  <a:pt x="563162" y="189234"/>
                </a:lnTo>
                <a:lnTo>
                  <a:pt x="574574" y="183451"/>
                </a:lnTo>
                <a:lnTo>
                  <a:pt x="584171" y="175355"/>
                </a:lnTo>
                <a:lnTo>
                  <a:pt x="589140" y="169187"/>
                </a:lnTo>
                <a:lnTo>
                  <a:pt x="537314" y="169187"/>
                </a:lnTo>
                <a:lnTo>
                  <a:pt x="529712" y="168526"/>
                </a:lnTo>
                <a:lnTo>
                  <a:pt x="502621" y="137175"/>
                </a:lnTo>
                <a:lnTo>
                  <a:pt x="502031" y="128652"/>
                </a:lnTo>
                <a:lnTo>
                  <a:pt x="502092" y="126008"/>
                </a:lnTo>
                <a:lnTo>
                  <a:pt x="522848" y="88117"/>
                </a:lnTo>
                <a:lnTo>
                  <a:pt x="537314" y="85472"/>
                </a:lnTo>
                <a:lnTo>
                  <a:pt x="591237" y="85472"/>
                </a:lnTo>
                <a:lnTo>
                  <a:pt x="585930" y="78424"/>
                </a:lnTo>
                <a:lnTo>
                  <a:pt x="576500" y="70466"/>
                </a:lnTo>
                <a:lnTo>
                  <a:pt x="565492" y="64986"/>
                </a:lnTo>
                <a:lnTo>
                  <a:pt x="552997" y="61819"/>
                </a:lnTo>
                <a:lnTo>
                  <a:pt x="539104" y="60800"/>
                </a:lnTo>
                <a:close/>
              </a:path>
              <a:path w="1007110" h="194309">
                <a:moveTo>
                  <a:pt x="591237" y="85472"/>
                </a:moveTo>
                <a:lnTo>
                  <a:pt x="537314" y="85472"/>
                </a:lnTo>
                <a:lnTo>
                  <a:pt x="544789" y="86133"/>
                </a:lnTo>
                <a:lnTo>
                  <a:pt x="551347" y="88117"/>
                </a:lnTo>
                <a:lnTo>
                  <a:pt x="570850" y="126008"/>
                </a:lnTo>
                <a:lnTo>
                  <a:pt x="570810" y="128652"/>
                </a:lnTo>
                <a:lnTo>
                  <a:pt x="552119" y="166543"/>
                </a:lnTo>
                <a:lnTo>
                  <a:pt x="537314" y="169187"/>
                </a:lnTo>
                <a:lnTo>
                  <a:pt x="589140" y="169187"/>
                </a:lnTo>
                <a:lnTo>
                  <a:pt x="592279" y="165291"/>
                </a:lnTo>
                <a:lnTo>
                  <a:pt x="598077" y="153656"/>
                </a:lnTo>
                <a:lnTo>
                  <a:pt x="601560" y="140534"/>
                </a:lnTo>
                <a:lnTo>
                  <a:pt x="602722" y="126008"/>
                </a:lnTo>
                <a:lnTo>
                  <a:pt x="601588" y="111633"/>
                </a:lnTo>
                <a:lnTo>
                  <a:pt x="598297" y="98911"/>
                </a:lnTo>
                <a:lnTo>
                  <a:pt x="593021" y="87842"/>
                </a:lnTo>
                <a:lnTo>
                  <a:pt x="591237" y="85472"/>
                </a:lnTo>
                <a:close/>
              </a:path>
              <a:path w="1007110" h="194309">
                <a:moveTo>
                  <a:pt x="616860" y="157731"/>
                </a:moveTo>
                <a:lnTo>
                  <a:pt x="616860" y="186811"/>
                </a:lnTo>
                <a:lnTo>
                  <a:pt x="617755" y="186811"/>
                </a:lnTo>
                <a:lnTo>
                  <a:pt x="621274" y="189452"/>
                </a:lnTo>
                <a:lnTo>
                  <a:pt x="627448" y="190335"/>
                </a:lnTo>
                <a:lnTo>
                  <a:pt x="633652" y="192096"/>
                </a:lnTo>
                <a:lnTo>
                  <a:pt x="646030" y="193860"/>
                </a:lnTo>
                <a:lnTo>
                  <a:pt x="687547" y="183284"/>
                </a:lnTo>
                <a:lnTo>
                  <a:pt x="698262" y="170068"/>
                </a:lnTo>
                <a:lnTo>
                  <a:pt x="646892" y="170067"/>
                </a:lnTo>
                <a:lnTo>
                  <a:pt x="641615" y="169187"/>
                </a:lnTo>
                <a:lnTo>
                  <a:pt x="635412" y="167424"/>
                </a:lnTo>
                <a:lnTo>
                  <a:pt x="623034" y="162136"/>
                </a:lnTo>
                <a:lnTo>
                  <a:pt x="618620" y="158612"/>
                </a:lnTo>
                <a:lnTo>
                  <a:pt x="616860" y="157731"/>
                </a:lnTo>
                <a:close/>
              </a:path>
              <a:path w="1007110" h="194309">
                <a:moveTo>
                  <a:pt x="675170" y="60800"/>
                </a:moveTo>
                <a:lnTo>
                  <a:pt x="630997" y="71375"/>
                </a:lnTo>
                <a:lnTo>
                  <a:pt x="616860" y="99572"/>
                </a:lnTo>
                <a:lnTo>
                  <a:pt x="616860" y="105740"/>
                </a:lnTo>
                <a:lnTo>
                  <a:pt x="617755" y="111028"/>
                </a:lnTo>
                <a:lnTo>
                  <a:pt x="619514" y="115435"/>
                </a:lnTo>
                <a:lnTo>
                  <a:pt x="624823" y="124247"/>
                </a:lnTo>
                <a:lnTo>
                  <a:pt x="629238" y="126888"/>
                </a:lnTo>
                <a:lnTo>
                  <a:pt x="632757" y="130415"/>
                </a:lnTo>
                <a:lnTo>
                  <a:pt x="638961" y="133939"/>
                </a:lnTo>
                <a:lnTo>
                  <a:pt x="647789" y="137464"/>
                </a:lnTo>
                <a:lnTo>
                  <a:pt x="653963" y="140108"/>
                </a:lnTo>
                <a:lnTo>
                  <a:pt x="666341" y="146276"/>
                </a:lnTo>
                <a:lnTo>
                  <a:pt x="668101" y="148039"/>
                </a:lnTo>
                <a:lnTo>
                  <a:pt x="669890" y="150680"/>
                </a:lnTo>
                <a:lnTo>
                  <a:pt x="670755" y="152444"/>
                </a:lnTo>
                <a:lnTo>
                  <a:pt x="671650" y="154207"/>
                </a:lnTo>
                <a:lnTo>
                  <a:pt x="671650" y="165660"/>
                </a:lnTo>
                <a:lnTo>
                  <a:pt x="665476" y="170068"/>
                </a:lnTo>
                <a:lnTo>
                  <a:pt x="698262" y="170067"/>
                </a:lnTo>
                <a:lnTo>
                  <a:pt x="700843" y="162467"/>
                </a:lnTo>
                <a:lnTo>
                  <a:pt x="701685" y="154207"/>
                </a:lnTo>
                <a:lnTo>
                  <a:pt x="701685" y="145395"/>
                </a:lnTo>
                <a:lnTo>
                  <a:pt x="668996" y="116316"/>
                </a:lnTo>
                <a:lnTo>
                  <a:pt x="659272" y="112791"/>
                </a:lnTo>
                <a:lnTo>
                  <a:pt x="653098" y="109264"/>
                </a:lnTo>
                <a:lnTo>
                  <a:pt x="651309" y="106623"/>
                </a:lnTo>
                <a:lnTo>
                  <a:pt x="648684" y="104860"/>
                </a:lnTo>
                <a:lnTo>
                  <a:pt x="646895" y="101335"/>
                </a:lnTo>
                <a:lnTo>
                  <a:pt x="646895" y="93404"/>
                </a:lnTo>
                <a:lnTo>
                  <a:pt x="648684" y="90760"/>
                </a:lnTo>
                <a:lnTo>
                  <a:pt x="652204" y="88116"/>
                </a:lnTo>
                <a:lnTo>
                  <a:pt x="654858" y="85472"/>
                </a:lnTo>
                <a:lnTo>
                  <a:pt x="659272" y="84592"/>
                </a:lnTo>
                <a:lnTo>
                  <a:pt x="694616" y="84592"/>
                </a:lnTo>
                <a:lnTo>
                  <a:pt x="694616" y="66088"/>
                </a:lnTo>
                <a:lnTo>
                  <a:pt x="691097" y="64324"/>
                </a:lnTo>
                <a:lnTo>
                  <a:pt x="686681" y="63443"/>
                </a:lnTo>
                <a:lnTo>
                  <a:pt x="680479" y="61680"/>
                </a:lnTo>
                <a:lnTo>
                  <a:pt x="675170" y="60800"/>
                </a:lnTo>
                <a:close/>
              </a:path>
              <a:path w="1007110" h="194309">
                <a:moveTo>
                  <a:pt x="694616" y="84592"/>
                </a:moveTo>
                <a:lnTo>
                  <a:pt x="669890" y="84592"/>
                </a:lnTo>
                <a:lnTo>
                  <a:pt x="680479" y="86355"/>
                </a:lnTo>
                <a:lnTo>
                  <a:pt x="685788" y="88116"/>
                </a:lnTo>
                <a:lnTo>
                  <a:pt x="690202" y="90760"/>
                </a:lnTo>
                <a:lnTo>
                  <a:pt x="693751" y="92524"/>
                </a:lnTo>
                <a:lnTo>
                  <a:pt x="694616" y="93404"/>
                </a:lnTo>
                <a:lnTo>
                  <a:pt x="694616" y="84592"/>
                </a:lnTo>
                <a:close/>
              </a:path>
              <a:path w="1007110" h="194309">
                <a:moveTo>
                  <a:pt x="782125" y="60800"/>
                </a:moveTo>
                <a:lnTo>
                  <a:pt x="742712" y="70837"/>
                </a:lnTo>
                <a:lnTo>
                  <a:pt x="716101" y="113617"/>
                </a:lnTo>
                <a:lnTo>
                  <a:pt x="714957" y="128652"/>
                </a:lnTo>
                <a:lnTo>
                  <a:pt x="716101" y="143026"/>
                </a:lnTo>
                <a:lnTo>
                  <a:pt x="742058" y="183822"/>
                </a:lnTo>
                <a:lnTo>
                  <a:pt x="779471" y="193860"/>
                </a:lnTo>
                <a:lnTo>
                  <a:pt x="794017" y="192703"/>
                </a:lnTo>
                <a:lnTo>
                  <a:pt x="807075" y="189234"/>
                </a:lnTo>
                <a:lnTo>
                  <a:pt x="818478" y="183451"/>
                </a:lnTo>
                <a:lnTo>
                  <a:pt x="828057" y="175356"/>
                </a:lnTo>
                <a:lnTo>
                  <a:pt x="832951" y="169187"/>
                </a:lnTo>
                <a:lnTo>
                  <a:pt x="781231" y="169187"/>
                </a:lnTo>
                <a:lnTo>
                  <a:pt x="773251" y="168526"/>
                </a:lnTo>
                <a:lnTo>
                  <a:pt x="746534" y="137175"/>
                </a:lnTo>
                <a:lnTo>
                  <a:pt x="745947" y="128652"/>
                </a:lnTo>
                <a:lnTo>
                  <a:pt x="746008" y="126008"/>
                </a:lnTo>
                <a:lnTo>
                  <a:pt x="766430" y="88117"/>
                </a:lnTo>
                <a:lnTo>
                  <a:pt x="781231" y="85472"/>
                </a:lnTo>
                <a:lnTo>
                  <a:pt x="834541" y="85472"/>
                </a:lnTo>
                <a:lnTo>
                  <a:pt x="828952" y="78424"/>
                </a:lnTo>
                <a:lnTo>
                  <a:pt x="820012" y="70466"/>
                </a:lnTo>
                <a:lnTo>
                  <a:pt x="809174" y="64986"/>
                </a:lnTo>
                <a:lnTo>
                  <a:pt x="796518" y="61819"/>
                </a:lnTo>
                <a:lnTo>
                  <a:pt x="782125" y="60800"/>
                </a:lnTo>
                <a:close/>
              </a:path>
              <a:path w="1007110" h="194309">
                <a:moveTo>
                  <a:pt x="834541" y="85472"/>
                </a:moveTo>
                <a:lnTo>
                  <a:pt x="781231" y="85472"/>
                </a:lnTo>
                <a:lnTo>
                  <a:pt x="788706" y="86133"/>
                </a:lnTo>
                <a:lnTo>
                  <a:pt x="795264" y="88117"/>
                </a:lnTo>
                <a:lnTo>
                  <a:pt x="814767" y="126008"/>
                </a:lnTo>
                <a:lnTo>
                  <a:pt x="814724" y="128652"/>
                </a:lnTo>
                <a:lnTo>
                  <a:pt x="795599" y="166543"/>
                </a:lnTo>
                <a:lnTo>
                  <a:pt x="781231" y="169187"/>
                </a:lnTo>
                <a:lnTo>
                  <a:pt x="832951" y="169187"/>
                </a:lnTo>
                <a:lnTo>
                  <a:pt x="836043" y="165291"/>
                </a:lnTo>
                <a:lnTo>
                  <a:pt x="841542" y="153656"/>
                </a:lnTo>
                <a:lnTo>
                  <a:pt x="844721" y="140534"/>
                </a:lnTo>
                <a:lnTo>
                  <a:pt x="845744" y="126008"/>
                </a:lnTo>
                <a:lnTo>
                  <a:pt x="844735" y="111633"/>
                </a:lnTo>
                <a:lnTo>
                  <a:pt x="841654" y="98911"/>
                </a:lnTo>
                <a:lnTo>
                  <a:pt x="836420" y="87842"/>
                </a:lnTo>
                <a:lnTo>
                  <a:pt x="834541" y="85472"/>
                </a:lnTo>
                <a:close/>
              </a:path>
              <a:path w="1007110" h="194309">
                <a:moveTo>
                  <a:pt x="975666" y="88116"/>
                </a:moveTo>
                <a:lnTo>
                  <a:pt x="945601" y="88116"/>
                </a:lnTo>
                <a:lnTo>
                  <a:pt x="945601" y="153324"/>
                </a:lnTo>
                <a:lnTo>
                  <a:pt x="966854" y="191368"/>
                </a:lnTo>
                <a:lnTo>
                  <a:pt x="991563" y="193860"/>
                </a:lnTo>
                <a:lnTo>
                  <a:pt x="995977" y="192980"/>
                </a:lnTo>
                <a:lnTo>
                  <a:pt x="1003941" y="190336"/>
                </a:lnTo>
                <a:lnTo>
                  <a:pt x="1005701" y="189452"/>
                </a:lnTo>
                <a:lnTo>
                  <a:pt x="1006596" y="189452"/>
                </a:lnTo>
                <a:lnTo>
                  <a:pt x="1006596" y="169188"/>
                </a:lnTo>
                <a:lnTo>
                  <a:pt x="987149" y="169188"/>
                </a:lnTo>
                <a:lnTo>
                  <a:pt x="982735" y="167424"/>
                </a:lnTo>
                <a:lnTo>
                  <a:pt x="980080" y="164780"/>
                </a:lnTo>
                <a:lnTo>
                  <a:pt x="977426" y="161256"/>
                </a:lnTo>
                <a:lnTo>
                  <a:pt x="975666" y="155968"/>
                </a:lnTo>
                <a:lnTo>
                  <a:pt x="975666" y="88116"/>
                </a:lnTo>
                <a:close/>
              </a:path>
              <a:path w="1007110" h="194309">
                <a:moveTo>
                  <a:pt x="900534" y="88116"/>
                </a:moveTo>
                <a:lnTo>
                  <a:pt x="870500" y="88116"/>
                </a:lnTo>
                <a:lnTo>
                  <a:pt x="870500" y="191216"/>
                </a:lnTo>
                <a:lnTo>
                  <a:pt x="900534" y="191216"/>
                </a:lnTo>
                <a:lnTo>
                  <a:pt x="900534" y="88116"/>
                </a:lnTo>
                <a:close/>
              </a:path>
              <a:path w="1007110" h="194309">
                <a:moveTo>
                  <a:pt x="1006596" y="164780"/>
                </a:moveTo>
                <a:lnTo>
                  <a:pt x="1001287" y="167424"/>
                </a:lnTo>
                <a:lnTo>
                  <a:pt x="995977" y="169188"/>
                </a:lnTo>
                <a:lnTo>
                  <a:pt x="1006596" y="169188"/>
                </a:lnTo>
                <a:lnTo>
                  <a:pt x="1006596" y="164780"/>
                </a:lnTo>
                <a:close/>
              </a:path>
              <a:path w="1007110" h="194309">
                <a:moveTo>
                  <a:pt x="1006596" y="63444"/>
                </a:moveTo>
                <a:lnTo>
                  <a:pt x="849293" y="63444"/>
                </a:lnTo>
                <a:lnTo>
                  <a:pt x="849293" y="88116"/>
                </a:lnTo>
                <a:lnTo>
                  <a:pt x="1006596" y="88116"/>
                </a:lnTo>
                <a:lnTo>
                  <a:pt x="1006596" y="63444"/>
                </a:lnTo>
                <a:close/>
              </a:path>
              <a:path w="1007110" h="194309">
                <a:moveTo>
                  <a:pt x="923500" y="0"/>
                </a:moveTo>
                <a:lnTo>
                  <a:pt x="885502" y="9692"/>
                </a:lnTo>
                <a:lnTo>
                  <a:pt x="870500" y="37008"/>
                </a:lnTo>
                <a:lnTo>
                  <a:pt x="870500" y="63444"/>
                </a:lnTo>
                <a:lnTo>
                  <a:pt x="900534" y="63444"/>
                </a:lnTo>
                <a:lnTo>
                  <a:pt x="900534" y="40532"/>
                </a:lnTo>
                <a:lnTo>
                  <a:pt x="902294" y="34364"/>
                </a:lnTo>
                <a:lnTo>
                  <a:pt x="905843" y="30840"/>
                </a:lnTo>
                <a:lnTo>
                  <a:pt x="908498" y="26435"/>
                </a:lnTo>
                <a:lnTo>
                  <a:pt x="913777" y="24672"/>
                </a:lnTo>
                <a:lnTo>
                  <a:pt x="934118" y="24672"/>
                </a:lnTo>
                <a:lnTo>
                  <a:pt x="934118" y="2643"/>
                </a:lnTo>
                <a:lnTo>
                  <a:pt x="933224" y="2643"/>
                </a:lnTo>
                <a:lnTo>
                  <a:pt x="928809" y="880"/>
                </a:lnTo>
                <a:lnTo>
                  <a:pt x="923500" y="0"/>
                </a:lnTo>
                <a:close/>
              </a:path>
              <a:path w="1007110" h="194309">
                <a:moveTo>
                  <a:pt x="975666" y="25552"/>
                </a:moveTo>
                <a:lnTo>
                  <a:pt x="974771" y="25552"/>
                </a:lnTo>
                <a:lnTo>
                  <a:pt x="946496" y="34364"/>
                </a:lnTo>
                <a:lnTo>
                  <a:pt x="945601" y="35247"/>
                </a:lnTo>
                <a:lnTo>
                  <a:pt x="945601" y="63444"/>
                </a:lnTo>
                <a:lnTo>
                  <a:pt x="975666" y="63444"/>
                </a:lnTo>
                <a:lnTo>
                  <a:pt x="975666" y="25552"/>
                </a:lnTo>
                <a:close/>
              </a:path>
              <a:path w="1007110" h="194309">
                <a:moveTo>
                  <a:pt x="934118" y="24672"/>
                </a:moveTo>
                <a:lnTo>
                  <a:pt x="923500" y="24672"/>
                </a:lnTo>
                <a:lnTo>
                  <a:pt x="927945" y="25552"/>
                </a:lnTo>
                <a:lnTo>
                  <a:pt x="932359" y="28196"/>
                </a:lnTo>
                <a:lnTo>
                  <a:pt x="934118" y="28196"/>
                </a:lnTo>
                <a:lnTo>
                  <a:pt x="934118" y="24672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4968" y="597426"/>
            <a:ext cx="296932" cy="296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8286" y="3122294"/>
            <a:ext cx="1023607" cy="350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47392" y="3320592"/>
            <a:ext cx="124327" cy="389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36242" y="3140963"/>
            <a:ext cx="1221994" cy="331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1850" y="3676269"/>
            <a:ext cx="3759301" cy="3559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3021" y="4254119"/>
            <a:ext cx="2822714" cy="3374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08F109-2F8C-4AD5-879C-2E7902C430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50" y="0"/>
            <a:ext cx="12388850" cy="69977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4723" y="588517"/>
            <a:ext cx="4255185" cy="4391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4255" y="3774566"/>
            <a:ext cx="47142" cy="471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733" y="3644138"/>
            <a:ext cx="3712184" cy="3569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92192" y="3802710"/>
            <a:ext cx="96876" cy="194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30496" y="3644138"/>
            <a:ext cx="6615557" cy="35699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4255" y="4295775"/>
            <a:ext cx="47142" cy="471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6968" y="4168775"/>
            <a:ext cx="5017985" cy="2729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566" y="4775834"/>
            <a:ext cx="40538" cy="405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81417" y="4667376"/>
            <a:ext cx="5882627" cy="3032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3566" y="5223890"/>
            <a:ext cx="40538" cy="405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81417" y="5115432"/>
            <a:ext cx="9815309" cy="3032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88250" y="5487288"/>
            <a:ext cx="927366" cy="30157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53566" y="6043840"/>
            <a:ext cx="40538" cy="405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81417" y="5935281"/>
            <a:ext cx="4267187" cy="30331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23720E7-A430-4F11-BC48-663E15A4B94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352906" cy="69977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3935" y="593978"/>
            <a:ext cx="4082872" cy="3319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4255" y="1676272"/>
            <a:ext cx="47142" cy="47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7420" y="1547367"/>
            <a:ext cx="5936284" cy="3538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4255" y="2197480"/>
            <a:ext cx="47142" cy="471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62114" y="2068575"/>
            <a:ext cx="3816184" cy="3538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27321" y="2220545"/>
            <a:ext cx="102367" cy="262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52796" y="2068575"/>
            <a:ext cx="4133977" cy="35382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4255" y="2720212"/>
            <a:ext cx="47142" cy="4711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2114" y="2591307"/>
            <a:ext cx="1557108" cy="35382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67229" y="2743277"/>
            <a:ext cx="102367" cy="2621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17216" y="2600197"/>
            <a:ext cx="3281172" cy="34315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4255" y="3242944"/>
            <a:ext cx="47142" cy="471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59104" y="3110737"/>
            <a:ext cx="6416979" cy="3180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4255" y="3765676"/>
            <a:ext cx="47142" cy="471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36790" y="3633469"/>
            <a:ext cx="7532763" cy="35534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1159" y="575309"/>
            <a:ext cx="5331523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4255" y="1676272"/>
            <a:ext cx="47142" cy="47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733" y="1545843"/>
            <a:ext cx="7376896" cy="356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4255" y="2197480"/>
            <a:ext cx="47142" cy="471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7420" y="2068575"/>
            <a:ext cx="4127804" cy="3538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566" y="2677540"/>
            <a:ext cx="40538" cy="405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87945" y="2581401"/>
            <a:ext cx="1196022" cy="2214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85567" y="2568955"/>
            <a:ext cx="9033891" cy="3032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69581" y="2939033"/>
            <a:ext cx="10612005" cy="30657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65174" y="3342894"/>
            <a:ext cx="1446377" cy="27457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3566" y="3870832"/>
            <a:ext cx="40538" cy="405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87945" y="3762247"/>
            <a:ext cx="2647886" cy="23393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69867" y="3758945"/>
            <a:ext cx="7912354" cy="30657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88250" y="4135627"/>
            <a:ext cx="9196971" cy="3032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76718" y="4509007"/>
            <a:ext cx="2009381" cy="23380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4255" y="5108320"/>
            <a:ext cx="47142" cy="4711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62114" y="4979415"/>
            <a:ext cx="6163271" cy="3520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4255" y="5629528"/>
            <a:ext cx="47142" cy="4711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62114" y="5500623"/>
            <a:ext cx="4282274" cy="35387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1159" y="569975"/>
            <a:ext cx="5844603" cy="457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4255" y="1676272"/>
            <a:ext cx="47142" cy="47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2825" y="1549145"/>
            <a:ext cx="6281305" cy="2729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4255" y="2197480"/>
            <a:ext cx="47142" cy="471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906" y="2067051"/>
            <a:ext cx="9883927" cy="35699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829" y="2515234"/>
            <a:ext cx="1166787" cy="3446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4255" y="3156076"/>
            <a:ext cx="47142" cy="471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9637" y="3025647"/>
            <a:ext cx="10275849" cy="3552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32891" y="3463289"/>
            <a:ext cx="5950305" cy="3536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33996" y="3618433"/>
            <a:ext cx="96876" cy="1948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77633" y="3472306"/>
            <a:ext cx="230759" cy="25946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4255" y="4113148"/>
            <a:ext cx="47142" cy="4711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8733" y="3982719"/>
            <a:ext cx="5826988" cy="35699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53566" y="4591684"/>
            <a:ext cx="40538" cy="4051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90688" y="4478654"/>
            <a:ext cx="1507350" cy="23837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37027" y="4480178"/>
            <a:ext cx="8603742" cy="30606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3566" y="5039740"/>
            <a:ext cx="40538" cy="4051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7308" y="4926710"/>
            <a:ext cx="2215261" cy="23837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313684" y="4928234"/>
            <a:ext cx="7940421" cy="30606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297284" y="5064190"/>
            <a:ext cx="83036" cy="1669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419585" y="4938902"/>
            <a:ext cx="198755" cy="22237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79296" y="5375528"/>
            <a:ext cx="820496" cy="16294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0359" y="569975"/>
            <a:ext cx="4732248" cy="3559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4255" y="3705478"/>
            <a:ext cx="47142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2825" y="3575050"/>
            <a:ext cx="7242695" cy="3571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4255" y="4226686"/>
            <a:ext cx="47142" cy="472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6968" y="4096257"/>
            <a:ext cx="10802200" cy="3571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9104" y="4535550"/>
            <a:ext cx="3089198" cy="27292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4255" y="5185282"/>
            <a:ext cx="47142" cy="472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2906" y="5058282"/>
            <a:ext cx="10589031" cy="35369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7242" y="5492622"/>
            <a:ext cx="2731490" cy="35187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4255" y="6142405"/>
            <a:ext cx="47142" cy="4712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9637" y="6011951"/>
            <a:ext cx="7369581" cy="35528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44635D-8E71-4D47-B962-5A98BD3C31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433300" cy="693192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5066" y="575309"/>
            <a:ext cx="6389077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90359" y="1444370"/>
          <a:ext cx="10710543" cy="46500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91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6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0864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What </a:t>
                      </a:r>
                      <a:r>
                        <a:rPr sz="24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are 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you </a:t>
                      </a:r>
                      <a:r>
                        <a:rPr sz="2400" b="0" spc="1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trying </a:t>
                      </a:r>
                      <a:r>
                        <a:rPr sz="2400" b="0" spc="-1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to</a:t>
                      </a:r>
                      <a:r>
                        <a:rPr sz="2400" b="0" spc="2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secure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4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Azure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spc="-5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MFA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400" b="0" spc="-6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MFA</a:t>
                      </a:r>
                      <a:r>
                        <a:rPr sz="24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spc="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Server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0991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First-party </a:t>
                      </a:r>
                      <a:r>
                        <a:rPr sz="24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Microsoft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apps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400" b="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●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400" b="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●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SaaS 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apps in the app</a:t>
                      </a:r>
                      <a:r>
                        <a:rPr sz="2400" b="0" spc="2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spc="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gallery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b="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●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3258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400" b="0" spc="-2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Web 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applications published 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through </a:t>
                      </a:r>
                      <a:r>
                        <a:rPr sz="24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Azure</a:t>
                      </a:r>
                      <a:r>
                        <a:rPr sz="2400" b="0" spc="1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AD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  <a:p>
                      <a:pPr marL="69850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App</a:t>
                      </a:r>
                      <a:r>
                        <a:rPr sz="24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spc="-1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Proxy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400" b="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●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3132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IIS 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applications not published 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through </a:t>
                      </a:r>
                      <a:r>
                        <a:rPr sz="24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Azure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AD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  <a:p>
                      <a:pPr marL="6985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App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spc="-1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Proxy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b="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●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941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400" b="0" spc="-1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Remote 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access 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such 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as 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VPN,</a:t>
                      </a:r>
                      <a:r>
                        <a:rPr sz="2400" b="0" spc="8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RDG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400" b="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●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400" b="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●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5066" y="575309"/>
            <a:ext cx="6407365" cy="350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90359" y="1457324"/>
          <a:ext cx="9817099" cy="49301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25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32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5388"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User</a:t>
                      </a:r>
                      <a:r>
                        <a:rPr sz="2400" b="0" spc="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Location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4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Azure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spc="-5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MFA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400" b="0" spc="-6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MFA</a:t>
                      </a:r>
                      <a:r>
                        <a:rPr sz="2400" b="0" spc="-1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spc="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Server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262"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4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Azure 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Active</a:t>
                      </a:r>
                      <a:r>
                        <a:rPr sz="2400" b="0" spc="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spc="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Directory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400" b="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●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0778"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4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Azure 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AD 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and 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on-premises AD</a:t>
                      </a:r>
                      <a:r>
                        <a:rPr sz="2400" b="0" spc="2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using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  <a:p>
                      <a:pPr marL="50165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federation 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with 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AD</a:t>
                      </a:r>
                      <a:r>
                        <a:rPr sz="2400" b="0" spc="-1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spc="-2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FS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400" b="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●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400" b="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●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1660"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Azure 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AD 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and 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on-premises AD 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using</a:t>
                      </a:r>
                      <a:r>
                        <a:rPr sz="2400" b="0" spc="1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Azure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  <a:p>
                      <a:pPr marL="5016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AD Connect 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- 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no </a:t>
                      </a:r>
                      <a:r>
                        <a:rPr sz="2400" b="0" spc="-1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password 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hash sync 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or</a:t>
                      </a:r>
                      <a:r>
                        <a:rPr sz="2400" b="0" spc="4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pass-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  <a:p>
                      <a:pPr marL="50165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4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through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authentication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b="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●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b="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●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51737"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Azure 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AD 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and 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on-premises AD 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using</a:t>
                      </a:r>
                      <a:r>
                        <a:rPr sz="2400" b="0" spc="1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Azure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  <a:p>
                      <a:pPr marL="50165" marR="721360">
                        <a:lnSpc>
                          <a:spcPct val="114999"/>
                        </a:lnSpc>
                      </a:pP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AD Connect 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- with </a:t>
                      </a:r>
                      <a:r>
                        <a:rPr sz="2400" b="0" spc="-1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password 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hash sync or  </a:t>
                      </a:r>
                      <a:r>
                        <a:rPr sz="24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pass-through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authentication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b="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●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5338"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On-premises Active</a:t>
                      </a:r>
                      <a:r>
                        <a:rPr sz="2400" b="0" spc="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spc="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Directory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tc>
                  <a:txBody>
                    <a:bodyPr/>
                    <a:lstStyle/>
                    <a:p>
                      <a:pPr marR="14605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400" b="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●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16421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5" dirty="0">
                <a:solidFill>
                  <a:srgbClr val="0071C5"/>
                </a:solidFill>
              </a:rPr>
              <a:t>O</a:t>
            </a:r>
            <a:r>
              <a:rPr sz="2800" spc="-60" dirty="0">
                <a:solidFill>
                  <a:srgbClr val="0071C5"/>
                </a:solidFill>
              </a:rPr>
              <a:t>b</a:t>
            </a:r>
            <a:r>
              <a:rPr sz="2800" spc="-55" dirty="0">
                <a:solidFill>
                  <a:srgbClr val="0071C5"/>
                </a:solidFill>
              </a:rPr>
              <a:t>je</a:t>
            </a:r>
            <a:r>
              <a:rPr sz="2800" spc="-50" dirty="0">
                <a:solidFill>
                  <a:srgbClr val="0071C5"/>
                </a:solidFill>
              </a:rPr>
              <a:t>c</a:t>
            </a:r>
            <a:r>
              <a:rPr sz="2800" spc="-60" dirty="0">
                <a:solidFill>
                  <a:srgbClr val="0071C5"/>
                </a:solidFill>
              </a:rPr>
              <a:t>t</a:t>
            </a:r>
            <a:r>
              <a:rPr sz="2800" spc="-55" dirty="0">
                <a:solidFill>
                  <a:srgbClr val="0071C5"/>
                </a:solidFill>
              </a:rPr>
              <a:t>i</a:t>
            </a:r>
            <a:r>
              <a:rPr sz="2800" spc="-85" dirty="0">
                <a:solidFill>
                  <a:srgbClr val="0071C5"/>
                </a:solidFill>
              </a:rPr>
              <a:t>v</a:t>
            </a:r>
            <a:r>
              <a:rPr sz="2800" spc="-55" dirty="0">
                <a:solidFill>
                  <a:srgbClr val="0071C5"/>
                </a:solidFill>
              </a:rPr>
              <a:t>e</a:t>
            </a:r>
            <a:r>
              <a:rPr sz="2800" spc="-5" dirty="0">
                <a:solidFill>
                  <a:srgbClr val="0071C5"/>
                </a:solidFill>
              </a:rPr>
              <a:t>s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517042" y="1548129"/>
            <a:ext cx="11154410" cy="4904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Design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Identity</a:t>
            </a:r>
            <a:r>
              <a:rPr sz="2400" b="1" spc="-16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Management</a:t>
            </a:r>
            <a:endParaRPr sz="2400">
              <a:latin typeface="Segoe UI Semibold"/>
              <a:cs typeface="Segoe UI Semibold"/>
            </a:endParaRPr>
          </a:p>
          <a:p>
            <a:pPr marL="12700" marR="5080">
              <a:lnSpc>
                <a:spcPct val="100000"/>
              </a:lnSpc>
            </a:pPr>
            <a:r>
              <a:rPr sz="2000" i="1" dirty="0">
                <a:solidFill>
                  <a:srgbClr val="3B3B41"/>
                </a:solidFill>
                <a:latin typeface="Segoe UI"/>
                <a:cs typeface="Segoe UI"/>
              </a:rPr>
              <a:t>May include but not </a:t>
            </a:r>
            <a:r>
              <a:rPr sz="2000" i="1" spc="-5" dirty="0">
                <a:solidFill>
                  <a:srgbClr val="3B3B41"/>
                </a:solidFill>
                <a:latin typeface="Segoe UI"/>
                <a:cs typeface="Segoe UI"/>
              </a:rPr>
              <a:t>limited to: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Choose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an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identity management approach; design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an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identity  delegation </a:t>
            </a:r>
            <a:r>
              <a:rPr sz="2000" spc="-15" dirty="0">
                <a:solidFill>
                  <a:srgbClr val="3B3B41"/>
                </a:solidFill>
                <a:latin typeface="Segoe UI"/>
                <a:cs typeface="Segoe UI"/>
              </a:rPr>
              <a:t>strategy,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identity </a:t>
            </a:r>
            <a:r>
              <a:rPr sz="2000" spc="5" dirty="0">
                <a:solidFill>
                  <a:srgbClr val="3B3B41"/>
                </a:solidFill>
                <a:latin typeface="Segoe UI"/>
                <a:cs typeface="Segoe UI"/>
              </a:rPr>
              <a:t>repository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(including </a:t>
            </a:r>
            <a:r>
              <a:rPr sz="2000" spc="-10" dirty="0">
                <a:solidFill>
                  <a:srgbClr val="3B3B41"/>
                </a:solidFill>
                <a:latin typeface="Segoe UI"/>
                <a:cs typeface="Segoe UI"/>
              </a:rPr>
              <a:t>directory,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application, systems, etc.); design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self-  </a:t>
            </a:r>
            <a:r>
              <a:rPr sz="2000" spc="5" dirty="0">
                <a:solidFill>
                  <a:srgbClr val="3B3B41"/>
                </a:solidFill>
                <a:latin typeface="Segoe UI"/>
                <a:cs typeface="Segoe UI"/>
              </a:rPr>
              <a:t>service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identity management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and user and persona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provisioning; define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personas and </a:t>
            </a:r>
            <a:r>
              <a:rPr sz="2000" spc="-10" dirty="0">
                <a:solidFill>
                  <a:srgbClr val="3B3B41"/>
                </a:solidFill>
                <a:latin typeface="Segoe UI"/>
                <a:cs typeface="Segoe UI"/>
              </a:rPr>
              <a:t>roles; 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recommend appropriate access control strategy (e.g., attribute-based,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discretionary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access, </a:t>
            </a:r>
            <a:r>
              <a:rPr sz="2000" spc="10" dirty="0">
                <a:solidFill>
                  <a:srgbClr val="3B3B41"/>
                </a:solidFill>
                <a:latin typeface="Segoe UI"/>
                <a:cs typeface="Segoe UI"/>
              </a:rPr>
              <a:t>history- 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based, identity-based, mandatory, organization-based, </a:t>
            </a:r>
            <a:r>
              <a:rPr sz="2000" spc="-10" dirty="0">
                <a:solidFill>
                  <a:srgbClr val="3B3B41"/>
                </a:solidFill>
                <a:latin typeface="Segoe UI"/>
                <a:cs typeface="Segoe UI"/>
              </a:rPr>
              <a:t>role-based,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rule-based,</a:t>
            </a:r>
            <a:r>
              <a:rPr sz="2000" spc="8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responsibility-based)</a:t>
            </a:r>
            <a:endParaRPr sz="20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Design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Authentication</a:t>
            </a:r>
            <a:endParaRPr sz="2400">
              <a:latin typeface="Segoe UI Semibold"/>
              <a:cs typeface="Segoe UI Semibold"/>
            </a:endParaRPr>
          </a:p>
          <a:p>
            <a:pPr marL="12700" marR="985519">
              <a:lnSpc>
                <a:spcPct val="100000"/>
              </a:lnSpc>
              <a:spcBef>
                <a:spcPts val="5"/>
              </a:spcBef>
            </a:pPr>
            <a:r>
              <a:rPr sz="2000" i="1" dirty="0">
                <a:solidFill>
                  <a:srgbClr val="3B3B41"/>
                </a:solidFill>
                <a:latin typeface="Segoe UI"/>
                <a:cs typeface="Segoe UI"/>
              </a:rPr>
              <a:t>May include but not </a:t>
            </a:r>
            <a:r>
              <a:rPr sz="2000" i="1" spc="-5" dirty="0">
                <a:solidFill>
                  <a:srgbClr val="3B3B41"/>
                </a:solidFill>
                <a:latin typeface="Segoe UI"/>
                <a:cs typeface="Segoe UI"/>
              </a:rPr>
              <a:t>limited to: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Choose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an authentication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approach; design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a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single-sign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on 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approach; logon, </a:t>
            </a:r>
            <a:r>
              <a:rPr sz="2000" spc="-15" dirty="0">
                <a:solidFill>
                  <a:srgbClr val="3B3B41"/>
                </a:solidFill>
                <a:latin typeface="Segoe UI"/>
                <a:cs typeface="Segoe UI"/>
              </a:rPr>
              <a:t>multi-factor,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network access, and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remote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 authentication</a:t>
            </a:r>
            <a:endParaRPr sz="20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Design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Authorization</a:t>
            </a:r>
            <a:endParaRPr sz="2400">
              <a:latin typeface="Segoe UI Semibold"/>
              <a:cs typeface="Segoe UI Semibold"/>
            </a:endParaRPr>
          </a:p>
          <a:p>
            <a:pPr marL="12700" marR="11430">
              <a:lnSpc>
                <a:spcPct val="100000"/>
              </a:lnSpc>
              <a:spcBef>
                <a:spcPts val="5"/>
              </a:spcBef>
            </a:pPr>
            <a:r>
              <a:rPr sz="2000" i="1" dirty="0">
                <a:solidFill>
                  <a:srgbClr val="3B3B41"/>
                </a:solidFill>
                <a:latin typeface="Segoe UI"/>
                <a:cs typeface="Segoe UI"/>
              </a:rPr>
              <a:t>May include but not </a:t>
            </a:r>
            <a:r>
              <a:rPr sz="2000" i="1" spc="-5" dirty="0">
                <a:solidFill>
                  <a:srgbClr val="3B3B41"/>
                </a:solidFill>
                <a:latin typeface="Segoe UI"/>
                <a:cs typeface="Segoe UI"/>
              </a:rPr>
              <a:t>limited to: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Choose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an authorization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approach; define access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permissions and 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privileges; design </a:t>
            </a:r>
            <a:r>
              <a:rPr sz="2000" spc="-10" dirty="0">
                <a:solidFill>
                  <a:srgbClr val="3B3B41"/>
                </a:solidFill>
                <a:latin typeface="Segoe UI"/>
                <a:cs typeface="Segoe UI"/>
              </a:rPr>
              <a:t>secure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delegated access (e.g.,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oAuth, </a:t>
            </a:r>
            <a:r>
              <a:rPr sz="2000" spc="-20" dirty="0">
                <a:solidFill>
                  <a:srgbClr val="3B3B41"/>
                </a:solidFill>
                <a:latin typeface="Segoe UI"/>
                <a:cs typeface="Segoe UI"/>
              </a:rPr>
              <a:t>OpenID,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etc.); recommend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when and how </a:t>
            </a:r>
            <a:r>
              <a:rPr sz="2000" spc="-10" dirty="0">
                <a:solidFill>
                  <a:srgbClr val="3B3B41"/>
                </a:solidFill>
                <a:latin typeface="Segoe UI"/>
                <a:cs typeface="Segoe UI"/>
              </a:rPr>
              <a:t>to 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use API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 Keys.</a:t>
            </a:r>
            <a:endParaRPr sz="2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5066" y="575309"/>
            <a:ext cx="5982169" cy="350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90359" y="1457324"/>
          <a:ext cx="10413999" cy="45729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03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2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8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9298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4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Feature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4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Azure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spc="-6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MFA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400" b="0" spc="-5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MFA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spc="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Server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6422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Mobile 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app notification and 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mobile</a:t>
                      </a:r>
                      <a:r>
                        <a:rPr sz="2400" b="0" spc="-2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app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  <a:p>
                      <a:pPr marL="5143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verification code as a 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second</a:t>
                      </a:r>
                      <a:r>
                        <a:rPr sz="2400" b="0" spc="-4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factor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R="14795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400" b="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●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tc>
                  <a:txBody>
                    <a:bodyPr/>
                    <a:lstStyle/>
                    <a:p>
                      <a:pPr marR="14795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400" b="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●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6422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Mobile 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app 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verification 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code 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as 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 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second</a:t>
                      </a:r>
                      <a:r>
                        <a:rPr sz="2400" b="0" spc="-3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factor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R="147955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b="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●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7"/>
                    </a:solidFill>
                  </a:tcPr>
                </a:tc>
                <a:tc>
                  <a:txBody>
                    <a:bodyPr/>
                    <a:lstStyle/>
                    <a:p>
                      <a:pPr marR="147955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b="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●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478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Phone call or 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one-way SMS 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as 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second</a:t>
                      </a:r>
                      <a:r>
                        <a:rPr sz="2400" b="0" spc="1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factor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R="147955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b="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●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tc>
                  <a:txBody>
                    <a:bodyPr/>
                    <a:lstStyle/>
                    <a:p>
                      <a:pPr marR="147955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b="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●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478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b="0" spc="-1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Hardware </a:t>
                      </a:r>
                      <a:r>
                        <a:rPr sz="2400" b="0" spc="-5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Tokens 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as 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second</a:t>
                      </a:r>
                      <a:r>
                        <a:rPr sz="2400" b="0" spc="4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factor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7"/>
                    </a:solidFill>
                  </a:tcPr>
                </a:tc>
                <a:tc>
                  <a:txBody>
                    <a:bodyPr/>
                    <a:lstStyle/>
                    <a:p>
                      <a:pPr marR="147955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b="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●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479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PIN mode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tc>
                  <a:txBody>
                    <a:bodyPr/>
                    <a:lstStyle/>
                    <a:p>
                      <a:pPr marR="147955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b="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●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3479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Fraud </a:t>
                      </a:r>
                      <a:r>
                        <a:rPr sz="2400" b="0" spc="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alert 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and </a:t>
                      </a:r>
                      <a:r>
                        <a:rPr sz="2400" b="0" spc="-6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MFA</a:t>
                      </a:r>
                      <a:r>
                        <a:rPr sz="24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spc="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reports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R="147955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b="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●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7"/>
                    </a:solidFill>
                  </a:tcPr>
                </a:tc>
                <a:tc>
                  <a:txBody>
                    <a:bodyPr/>
                    <a:lstStyle/>
                    <a:p>
                      <a:pPr marR="147955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b="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●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3478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4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Remember </a:t>
                      </a:r>
                      <a:r>
                        <a:rPr sz="2400" b="0" spc="-6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MFA 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for trusted</a:t>
                      </a:r>
                      <a:r>
                        <a:rPr sz="2400" b="0" spc="9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devices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R="147955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400" b="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●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3453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Conditional</a:t>
                      </a:r>
                      <a:r>
                        <a:rPr sz="24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access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R="147955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400" b="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●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7"/>
                    </a:solidFill>
                  </a:tcPr>
                </a:tc>
                <a:tc>
                  <a:txBody>
                    <a:bodyPr/>
                    <a:lstStyle/>
                    <a:p>
                      <a:pPr marR="147955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400" b="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●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253" y="575309"/>
            <a:ext cx="2210130" cy="350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4255" y="1676272"/>
            <a:ext cx="47142" cy="47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6968" y="1545843"/>
            <a:ext cx="4298403" cy="2760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7242" y="1983485"/>
            <a:ext cx="4561687" cy="3536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50204" y="2138628"/>
            <a:ext cx="96876" cy="194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88508" y="2017521"/>
            <a:ext cx="619125" cy="3178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7242" y="2419349"/>
            <a:ext cx="2185390" cy="2729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4255" y="3069208"/>
            <a:ext cx="47142" cy="471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2825" y="2942081"/>
            <a:ext cx="4658499" cy="3536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8829" y="3373119"/>
            <a:ext cx="5433606" cy="35699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4255" y="4026280"/>
            <a:ext cx="47142" cy="4711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2825" y="3895851"/>
            <a:ext cx="4684407" cy="35699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48829" y="4330191"/>
            <a:ext cx="5293144" cy="35699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6353" y="4769357"/>
            <a:ext cx="4124553" cy="3519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9E3A872-8F28-451A-A043-754343C54AE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6350"/>
            <a:ext cx="12433300" cy="69977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9417" y="588517"/>
            <a:ext cx="825080" cy="337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87805" y="773607"/>
            <a:ext cx="124327" cy="389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46173" y="578230"/>
            <a:ext cx="2427986" cy="4519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4255" y="4745989"/>
            <a:ext cx="47142" cy="472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6968" y="4615560"/>
            <a:ext cx="10337253" cy="3571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15496" y="4774133"/>
            <a:ext cx="96876" cy="1948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829" y="5049900"/>
            <a:ext cx="2404783" cy="3553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4255" y="5703061"/>
            <a:ext cx="47142" cy="4719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38733" y="5572632"/>
            <a:ext cx="9952964" cy="35708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8829" y="6011900"/>
            <a:ext cx="1299756" cy="27292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451577-6D36-4A68-8FAA-26B7ADDE07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13099"/>
            <a:ext cx="12433300" cy="6971501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9645" y="575309"/>
            <a:ext cx="3835514" cy="350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4255" y="1697100"/>
            <a:ext cx="47142" cy="472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3180" y="1566163"/>
            <a:ext cx="5480596" cy="3577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5819" y="2067559"/>
            <a:ext cx="5131562" cy="3558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6886" y="2571368"/>
            <a:ext cx="1637995" cy="2726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4255" y="3365880"/>
            <a:ext cx="47142" cy="472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7145" y="3234943"/>
            <a:ext cx="5680240" cy="35775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34136" y="3673220"/>
            <a:ext cx="6004052" cy="35382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6886" y="4109084"/>
            <a:ext cx="3930218" cy="35382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411973" y="3217349"/>
            <a:ext cx="4574540" cy="1087755"/>
          </a:xfrm>
          <a:prstGeom prst="rect">
            <a:avLst/>
          </a:prstGeom>
        </p:spPr>
        <p:txBody>
          <a:bodyPr vert="horz" wrap="square" lIns="0" tIns="170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245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Conditions </a:t>
            </a:r>
            <a:r>
              <a:rPr sz="2450" b="0" dirty="0">
                <a:solidFill>
                  <a:srgbClr val="1A1A1A"/>
                </a:solidFill>
                <a:latin typeface="Segoe UI Semilight"/>
                <a:cs typeface="Segoe UI Semilight"/>
              </a:rPr>
              <a:t>– “When this</a:t>
            </a:r>
            <a:r>
              <a:rPr sz="2450" b="0" spc="-7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45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happens”</a:t>
            </a:r>
            <a:endParaRPr sz="2450">
              <a:latin typeface="Segoe UI Semilight"/>
              <a:cs typeface="Segoe UI Semilight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sz="2450" b="0" spc="-10" dirty="0">
                <a:solidFill>
                  <a:srgbClr val="1A1A1A"/>
                </a:solidFill>
                <a:latin typeface="Segoe UI Semilight"/>
                <a:cs typeface="Segoe UI Semilight"/>
              </a:rPr>
              <a:t>Access controls </a:t>
            </a:r>
            <a:r>
              <a:rPr sz="245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– </a:t>
            </a:r>
            <a:r>
              <a:rPr sz="2450" b="0" spc="20" dirty="0">
                <a:solidFill>
                  <a:srgbClr val="1A1A1A"/>
                </a:solidFill>
                <a:latin typeface="Segoe UI Semilight"/>
                <a:cs typeface="Segoe UI Semilight"/>
              </a:rPr>
              <a:t>“Then </a:t>
            </a:r>
            <a:r>
              <a:rPr sz="245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do</a:t>
            </a:r>
            <a:r>
              <a:rPr sz="2450" b="0" spc="35" dirty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sz="2450" b="0" spc="-5" dirty="0">
                <a:solidFill>
                  <a:srgbClr val="1A1A1A"/>
                </a:solidFill>
                <a:latin typeface="Segoe UI Semilight"/>
                <a:cs typeface="Segoe UI Semilight"/>
              </a:rPr>
              <a:t>this”</a:t>
            </a:r>
            <a:endParaRPr sz="2450">
              <a:latin typeface="Segoe UI Semilight"/>
              <a:cs typeface="Segoe UI Semiligh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528559" y="1754123"/>
            <a:ext cx="4079748" cy="14188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0359" y="575309"/>
            <a:ext cx="2253716" cy="350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4255" y="1676272"/>
            <a:ext cx="47142" cy="47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9637" y="1545843"/>
            <a:ext cx="4224172" cy="3552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7242" y="1983485"/>
            <a:ext cx="3666464" cy="3519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9104" y="2502280"/>
            <a:ext cx="1431086" cy="1899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4255" y="3069208"/>
            <a:ext cx="47142" cy="471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62825" y="2938779"/>
            <a:ext cx="4791214" cy="3569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35723" y="3376421"/>
            <a:ext cx="4115625" cy="3536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35723" y="3812285"/>
            <a:ext cx="1785302" cy="35191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4255" y="4460620"/>
            <a:ext cx="47142" cy="4711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2825" y="4330191"/>
            <a:ext cx="3717937" cy="2762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9104" y="4769357"/>
            <a:ext cx="1303451" cy="3519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19C91E-85ED-41F1-8F3D-334487923DA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-6350"/>
            <a:ext cx="12386289" cy="69977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435840" cy="6995159"/>
          </a:xfrm>
          <a:custGeom>
            <a:avLst/>
            <a:gdLst/>
            <a:ahLst/>
            <a:cxnLst/>
            <a:rect l="l" t="t" r="r" b="b"/>
            <a:pathLst>
              <a:path w="12435840" h="6995159">
                <a:moveTo>
                  <a:pt x="0" y="6995159"/>
                </a:moveTo>
                <a:lnTo>
                  <a:pt x="12435840" y="6995159"/>
                </a:lnTo>
                <a:lnTo>
                  <a:pt x="12435840" y="0"/>
                </a:lnTo>
                <a:lnTo>
                  <a:pt x="0" y="0"/>
                </a:lnTo>
                <a:lnTo>
                  <a:pt x="0" y="6995159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Questions?</a:t>
            </a:r>
          </a:p>
        </p:txBody>
      </p:sp>
      <p:sp>
        <p:nvSpPr>
          <p:cNvPr id="4" name="object 4"/>
          <p:cNvSpPr/>
          <p:nvPr/>
        </p:nvSpPr>
        <p:spPr>
          <a:xfrm>
            <a:off x="5769034" y="1492572"/>
            <a:ext cx="900351" cy="1011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2728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0" dirty="0">
                <a:solidFill>
                  <a:srgbClr val="0071C5"/>
                </a:solidFill>
              </a:rPr>
              <a:t>Objectives</a:t>
            </a:r>
            <a:r>
              <a:rPr sz="2800" spc="-135" dirty="0">
                <a:solidFill>
                  <a:srgbClr val="0071C5"/>
                </a:solidFill>
              </a:rPr>
              <a:t> </a:t>
            </a:r>
            <a:r>
              <a:rPr sz="2800" spc="-50" dirty="0">
                <a:solidFill>
                  <a:srgbClr val="0071C5"/>
                </a:solidFill>
              </a:rPr>
              <a:t>(cont.)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517042" y="1548129"/>
            <a:ext cx="11183620" cy="2952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Design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for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Risk </a:t>
            </a: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Prevention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for</a:t>
            </a:r>
            <a:r>
              <a:rPr sz="2400" b="1" spc="-32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Identity</a:t>
            </a:r>
            <a:endParaRPr sz="2400">
              <a:latin typeface="Segoe UI Semibold"/>
              <a:cs typeface="Segoe UI Semibold"/>
            </a:endParaRPr>
          </a:p>
          <a:p>
            <a:pPr marL="12700" marR="5080">
              <a:lnSpc>
                <a:spcPct val="100000"/>
              </a:lnSpc>
            </a:pPr>
            <a:r>
              <a:rPr sz="2000" i="1" dirty="0">
                <a:solidFill>
                  <a:srgbClr val="3B3B41"/>
                </a:solidFill>
                <a:latin typeface="Segoe UI"/>
                <a:cs typeface="Segoe UI"/>
              </a:rPr>
              <a:t>May include but not </a:t>
            </a:r>
            <a:r>
              <a:rPr sz="2000" i="1" spc="-5" dirty="0">
                <a:solidFill>
                  <a:srgbClr val="3B3B41"/>
                </a:solidFill>
                <a:latin typeface="Segoe UI"/>
                <a:cs typeface="Segoe UI"/>
              </a:rPr>
              <a:t>limited to: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Design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a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risk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assessment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strategy (e.g., access reviews, </a:t>
            </a:r>
            <a:r>
              <a:rPr sz="2000" spc="-10" dirty="0">
                <a:solidFill>
                  <a:srgbClr val="3B3B41"/>
                </a:solidFill>
                <a:latin typeface="Segoe UI"/>
                <a:cs typeface="Segoe UI"/>
              </a:rPr>
              <a:t>RBAC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policies, 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physical access);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evaluate agreements involving </a:t>
            </a:r>
            <a:r>
              <a:rPr sz="2000" spc="5" dirty="0">
                <a:solidFill>
                  <a:srgbClr val="3B3B41"/>
                </a:solidFill>
                <a:latin typeface="Segoe UI"/>
                <a:cs typeface="Segoe UI"/>
              </a:rPr>
              <a:t>services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or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products </a:t>
            </a:r>
            <a:r>
              <a:rPr sz="2000" spc="-10" dirty="0">
                <a:solidFill>
                  <a:srgbClr val="3B3B41"/>
                </a:solidFill>
                <a:latin typeface="Segoe UI"/>
                <a:cs typeface="Segoe UI"/>
              </a:rPr>
              <a:t>from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vendors and contractors;  update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solution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design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to address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and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mitigate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changes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to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existing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security policies, standards,  guidelines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and</a:t>
            </a:r>
            <a:r>
              <a:rPr sz="2000" spc="1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procedures</a:t>
            </a:r>
            <a:endParaRPr sz="20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Design </a:t>
            </a:r>
            <a:r>
              <a:rPr sz="2400" b="1" dirty="0">
                <a:solidFill>
                  <a:srgbClr val="3B3B41"/>
                </a:solidFill>
                <a:latin typeface="Segoe UI Semibold"/>
                <a:cs typeface="Segoe UI Semibold"/>
              </a:rPr>
              <a:t>a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Monitoring </a:t>
            </a:r>
            <a:r>
              <a:rPr sz="2400" b="1" spc="-60" dirty="0">
                <a:solidFill>
                  <a:srgbClr val="3B3B41"/>
                </a:solidFill>
                <a:latin typeface="Segoe UI Semibold"/>
                <a:cs typeface="Segoe UI Semibold"/>
              </a:rPr>
              <a:t>Strategy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for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Identity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and</a:t>
            </a:r>
            <a:r>
              <a:rPr sz="2400" b="1" spc="-48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Security</a:t>
            </a:r>
            <a:endParaRPr sz="2400">
              <a:latin typeface="Segoe UI Semibold"/>
              <a:cs typeface="Segoe UI Semibold"/>
            </a:endParaRPr>
          </a:p>
          <a:p>
            <a:pPr marL="12700" marR="353695">
              <a:lnSpc>
                <a:spcPct val="100000"/>
              </a:lnSpc>
              <a:spcBef>
                <a:spcPts val="10"/>
              </a:spcBef>
            </a:pPr>
            <a:r>
              <a:rPr sz="2000" i="1" dirty="0">
                <a:solidFill>
                  <a:srgbClr val="3B3B41"/>
                </a:solidFill>
                <a:latin typeface="Segoe UI"/>
                <a:cs typeface="Segoe UI"/>
              </a:rPr>
              <a:t>May include but not </a:t>
            </a:r>
            <a:r>
              <a:rPr sz="2000" i="1" spc="-5" dirty="0">
                <a:solidFill>
                  <a:srgbClr val="3B3B41"/>
                </a:solidFill>
                <a:latin typeface="Segoe UI"/>
                <a:cs typeface="Segoe UI"/>
              </a:rPr>
              <a:t>limited to: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Design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for </a:t>
            </a:r>
            <a:r>
              <a:rPr sz="2000" spc="10" dirty="0">
                <a:solidFill>
                  <a:srgbClr val="3B3B41"/>
                </a:solidFill>
                <a:latin typeface="Segoe UI"/>
                <a:cs typeface="Segoe UI"/>
              </a:rPr>
              <a:t>alert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notifications; design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an </a:t>
            </a:r>
            <a:r>
              <a:rPr sz="2000" spc="5" dirty="0">
                <a:solidFill>
                  <a:srgbClr val="3B3B41"/>
                </a:solidFill>
                <a:latin typeface="Segoe UI"/>
                <a:cs typeface="Segoe UI"/>
              </a:rPr>
              <a:t>alert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and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metrics strategy;  recommend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authentication</a:t>
            </a:r>
            <a:r>
              <a:rPr sz="2000" spc="-3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monitors</a:t>
            </a:r>
            <a:endParaRPr sz="2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40679" y="0"/>
            <a:ext cx="6995159" cy="6995159"/>
          </a:xfrm>
          <a:custGeom>
            <a:avLst/>
            <a:gdLst/>
            <a:ahLst/>
            <a:cxnLst/>
            <a:rect l="l" t="t" r="r" b="b"/>
            <a:pathLst>
              <a:path w="6995159" h="6995159">
                <a:moveTo>
                  <a:pt x="0" y="6995159"/>
                </a:moveTo>
                <a:lnTo>
                  <a:pt x="6995159" y="6995159"/>
                </a:lnTo>
                <a:lnTo>
                  <a:pt x="6995159" y="0"/>
                </a:lnTo>
                <a:lnTo>
                  <a:pt x="0" y="0"/>
                </a:lnTo>
                <a:lnTo>
                  <a:pt x="0" y="6995159"/>
                </a:lnTo>
                <a:close/>
              </a:path>
            </a:pathLst>
          </a:custGeom>
          <a:solidFill>
            <a:srgbClr val="D2D2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81145" y="643247"/>
            <a:ext cx="1007110" cy="194310"/>
          </a:xfrm>
          <a:custGeom>
            <a:avLst/>
            <a:gdLst/>
            <a:ahLst/>
            <a:cxnLst/>
            <a:rect l="l" t="t" r="r" b="b"/>
            <a:pathLst>
              <a:path w="1007110" h="194309">
                <a:moveTo>
                  <a:pt x="44202" y="13216"/>
                </a:moveTo>
                <a:lnTo>
                  <a:pt x="0" y="13216"/>
                </a:lnTo>
                <a:lnTo>
                  <a:pt x="0" y="191215"/>
                </a:lnTo>
                <a:lnTo>
                  <a:pt x="29169" y="191215"/>
                </a:lnTo>
                <a:lnTo>
                  <a:pt x="29169" y="66968"/>
                </a:lnTo>
                <a:lnTo>
                  <a:pt x="28383" y="58156"/>
                </a:lnTo>
                <a:lnTo>
                  <a:pt x="28304" y="49344"/>
                </a:lnTo>
                <a:lnTo>
                  <a:pt x="27410" y="45820"/>
                </a:lnTo>
                <a:lnTo>
                  <a:pt x="57071" y="45820"/>
                </a:lnTo>
                <a:lnTo>
                  <a:pt x="44202" y="13216"/>
                </a:lnTo>
                <a:close/>
              </a:path>
              <a:path w="1007110" h="194309">
                <a:moveTo>
                  <a:pt x="57071" y="45820"/>
                </a:moveTo>
                <a:lnTo>
                  <a:pt x="28304" y="45820"/>
                </a:lnTo>
                <a:lnTo>
                  <a:pt x="30064" y="52871"/>
                </a:lnTo>
                <a:lnTo>
                  <a:pt x="31824" y="58156"/>
                </a:lnTo>
                <a:lnTo>
                  <a:pt x="32719" y="61680"/>
                </a:lnTo>
                <a:lnTo>
                  <a:pt x="85749" y="191216"/>
                </a:lnTo>
                <a:lnTo>
                  <a:pt x="106061" y="191216"/>
                </a:lnTo>
                <a:lnTo>
                  <a:pt x="123500" y="148039"/>
                </a:lnTo>
                <a:lnTo>
                  <a:pt x="96337" y="148039"/>
                </a:lnTo>
                <a:lnTo>
                  <a:pt x="95443" y="142751"/>
                </a:lnTo>
                <a:lnTo>
                  <a:pt x="92818" y="134820"/>
                </a:lnTo>
                <a:lnTo>
                  <a:pt x="88374" y="125127"/>
                </a:lnTo>
                <a:lnTo>
                  <a:pt x="57071" y="45820"/>
                </a:lnTo>
                <a:close/>
              </a:path>
              <a:path w="1007110" h="194309">
                <a:moveTo>
                  <a:pt x="192675" y="45820"/>
                </a:moveTo>
                <a:lnTo>
                  <a:pt x="163505" y="45820"/>
                </a:lnTo>
                <a:lnTo>
                  <a:pt x="162988" y="55376"/>
                </a:lnTo>
                <a:lnTo>
                  <a:pt x="162722" y="64104"/>
                </a:lnTo>
                <a:lnTo>
                  <a:pt x="162611" y="191216"/>
                </a:lnTo>
                <a:lnTo>
                  <a:pt x="192675" y="191216"/>
                </a:lnTo>
                <a:lnTo>
                  <a:pt x="192675" y="45820"/>
                </a:lnTo>
                <a:close/>
              </a:path>
              <a:path w="1007110" h="194309">
                <a:moveTo>
                  <a:pt x="192675" y="13216"/>
                </a:moveTo>
                <a:lnTo>
                  <a:pt x="151128" y="13216"/>
                </a:lnTo>
                <a:lnTo>
                  <a:pt x="105166" y="125127"/>
                </a:lnTo>
                <a:lnTo>
                  <a:pt x="97232" y="148039"/>
                </a:lnTo>
                <a:lnTo>
                  <a:pt x="123500" y="148039"/>
                </a:lnTo>
                <a:lnTo>
                  <a:pt x="159091" y="59919"/>
                </a:lnTo>
                <a:lnTo>
                  <a:pt x="160851" y="57275"/>
                </a:lnTo>
                <a:lnTo>
                  <a:pt x="161746" y="51107"/>
                </a:lnTo>
                <a:lnTo>
                  <a:pt x="163505" y="45820"/>
                </a:lnTo>
                <a:lnTo>
                  <a:pt x="192675" y="45820"/>
                </a:lnTo>
                <a:lnTo>
                  <a:pt x="192675" y="13216"/>
                </a:lnTo>
                <a:close/>
              </a:path>
              <a:path w="1007110" h="194309">
                <a:moveTo>
                  <a:pt x="251880" y="63444"/>
                </a:moveTo>
                <a:lnTo>
                  <a:pt x="221815" y="63444"/>
                </a:lnTo>
                <a:lnTo>
                  <a:pt x="221815" y="191216"/>
                </a:lnTo>
                <a:lnTo>
                  <a:pt x="251880" y="191216"/>
                </a:lnTo>
                <a:lnTo>
                  <a:pt x="251880" y="63444"/>
                </a:lnTo>
                <a:close/>
              </a:path>
              <a:path w="1007110" h="194309">
                <a:moveTo>
                  <a:pt x="242156" y="9691"/>
                </a:moveTo>
                <a:lnTo>
                  <a:pt x="232433" y="9691"/>
                </a:lnTo>
                <a:lnTo>
                  <a:pt x="228019" y="11455"/>
                </a:lnTo>
                <a:lnTo>
                  <a:pt x="224470" y="14979"/>
                </a:lnTo>
                <a:lnTo>
                  <a:pt x="220950" y="17623"/>
                </a:lnTo>
                <a:lnTo>
                  <a:pt x="219190" y="22028"/>
                </a:lnTo>
                <a:lnTo>
                  <a:pt x="219190" y="31720"/>
                </a:lnTo>
                <a:lnTo>
                  <a:pt x="220950" y="36127"/>
                </a:lnTo>
                <a:lnTo>
                  <a:pt x="224470" y="39652"/>
                </a:lnTo>
                <a:lnTo>
                  <a:pt x="228019" y="42295"/>
                </a:lnTo>
                <a:lnTo>
                  <a:pt x="232433" y="44059"/>
                </a:lnTo>
                <a:lnTo>
                  <a:pt x="242156" y="44059"/>
                </a:lnTo>
                <a:lnTo>
                  <a:pt x="246571" y="42295"/>
                </a:lnTo>
                <a:lnTo>
                  <a:pt x="250120" y="39652"/>
                </a:lnTo>
                <a:lnTo>
                  <a:pt x="253639" y="36127"/>
                </a:lnTo>
                <a:lnTo>
                  <a:pt x="255399" y="31720"/>
                </a:lnTo>
                <a:lnTo>
                  <a:pt x="255399" y="22028"/>
                </a:lnTo>
                <a:lnTo>
                  <a:pt x="253639" y="18503"/>
                </a:lnTo>
                <a:lnTo>
                  <a:pt x="246571" y="11455"/>
                </a:lnTo>
                <a:lnTo>
                  <a:pt x="242156" y="9691"/>
                </a:lnTo>
                <a:close/>
              </a:path>
              <a:path w="1007110" h="194309">
                <a:moveTo>
                  <a:pt x="352632" y="60800"/>
                </a:moveTo>
                <a:lnTo>
                  <a:pt x="313172" y="65633"/>
                </a:lnTo>
                <a:lnTo>
                  <a:pt x="281049" y="94284"/>
                </a:lnTo>
                <a:lnTo>
                  <a:pt x="273086" y="130415"/>
                </a:lnTo>
                <a:lnTo>
                  <a:pt x="273584" y="139350"/>
                </a:lnTo>
                <a:lnTo>
                  <a:pt x="290419" y="176125"/>
                </a:lnTo>
                <a:lnTo>
                  <a:pt x="326873" y="193364"/>
                </a:lnTo>
                <a:lnTo>
                  <a:pt x="335840" y="193860"/>
                </a:lnTo>
                <a:lnTo>
                  <a:pt x="346099" y="193364"/>
                </a:lnTo>
                <a:lnTo>
                  <a:pt x="355614" y="191877"/>
                </a:lnTo>
                <a:lnTo>
                  <a:pt x="364302" y="189398"/>
                </a:lnTo>
                <a:lnTo>
                  <a:pt x="372078" y="185928"/>
                </a:lnTo>
                <a:lnTo>
                  <a:pt x="372943" y="185048"/>
                </a:lnTo>
                <a:lnTo>
                  <a:pt x="372943" y="169187"/>
                </a:lnTo>
                <a:lnTo>
                  <a:pt x="342014" y="169187"/>
                </a:lnTo>
                <a:lnTo>
                  <a:pt x="333745" y="168526"/>
                </a:lnTo>
                <a:lnTo>
                  <a:pt x="304666" y="137050"/>
                </a:lnTo>
                <a:lnTo>
                  <a:pt x="304015" y="127771"/>
                </a:lnTo>
                <a:lnTo>
                  <a:pt x="304680" y="118863"/>
                </a:lnTo>
                <a:lnTo>
                  <a:pt x="334640" y="86147"/>
                </a:lnTo>
                <a:lnTo>
                  <a:pt x="342908" y="85472"/>
                </a:lnTo>
                <a:lnTo>
                  <a:pt x="372943" y="85472"/>
                </a:lnTo>
                <a:lnTo>
                  <a:pt x="372943" y="66968"/>
                </a:lnTo>
                <a:lnTo>
                  <a:pt x="372078" y="66968"/>
                </a:lnTo>
                <a:lnTo>
                  <a:pt x="368529" y="65207"/>
                </a:lnTo>
                <a:lnTo>
                  <a:pt x="364115" y="63444"/>
                </a:lnTo>
                <a:lnTo>
                  <a:pt x="357911" y="62563"/>
                </a:lnTo>
                <a:lnTo>
                  <a:pt x="352632" y="60800"/>
                </a:lnTo>
                <a:close/>
              </a:path>
              <a:path w="1007110" h="194309">
                <a:moveTo>
                  <a:pt x="372943" y="157731"/>
                </a:moveTo>
                <a:lnTo>
                  <a:pt x="371183" y="158612"/>
                </a:lnTo>
                <a:lnTo>
                  <a:pt x="366769" y="162136"/>
                </a:lnTo>
                <a:lnTo>
                  <a:pt x="362355" y="164780"/>
                </a:lnTo>
                <a:lnTo>
                  <a:pt x="351737" y="168304"/>
                </a:lnTo>
                <a:lnTo>
                  <a:pt x="346428" y="169187"/>
                </a:lnTo>
                <a:lnTo>
                  <a:pt x="372943" y="169187"/>
                </a:lnTo>
                <a:lnTo>
                  <a:pt x="372943" y="157731"/>
                </a:lnTo>
                <a:close/>
              </a:path>
              <a:path w="1007110" h="194309">
                <a:moveTo>
                  <a:pt x="372943" y="85472"/>
                </a:moveTo>
                <a:lnTo>
                  <a:pt x="342908" y="85472"/>
                </a:lnTo>
                <a:lnTo>
                  <a:pt x="350187" y="86120"/>
                </a:lnTo>
                <a:lnTo>
                  <a:pt x="357382" y="88007"/>
                </a:lnTo>
                <a:lnTo>
                  <a:pt x="364408" y="91050"/>
                </a:lnTo>
                <a:lnTo>
                  <a:pt x="371183" y="95167"/>
                </a:lnTo>
                <a:lnTo>
                  <a:pt x="372943" y="96048"/>
                </a:lnTo>
                <a:lnTo>
                  <a:pt x="372943" y="85472"/>
                </a:lnTo>
                <a:close/>
              </a:path>
              <a:path w="1007110" h="194309">
                <a:moveTo>
                  <a:pt x="425079" y="63444"/>
                </a:moveTo>
                <a:lnTo>
                  <a:pt x="395044" y="63444"/>
                </a:lnTo>
                <a:lnTo>
                  <a:pt x="395044" y="191216"/>
                </a:lnTo>
                <a:lnTo>
                  <a:pt x="425079" y="191216"/>
                </a:lnTo>
                <a:lnTo>
                  <a:pt x="425079" y="126008"/>
                </a:lnTo>
                <a:lnTo>
                  <a:pt x="425577" y="117898"/>
                </a:lnTo>
                <a:lnTo>
                  <a:pt x="444525" y="88116"/>
                </a:lnTo>
                <a:lnTo>
                  <a:pt x="469281" y="88116"/>
                </a:lnTo>
                <a:lnTo>
                  <a:pt x="469281" y="85472"/>
                </a:lnTo>
                <a:lnTo>
                  <a:pt x="425079" y="85472"/>
                </a:lnTo>
                <a:lnTo>
                  <a:pt x="425079" y="63444"/>
                </a:lnTo>
                <a:close/>
              </a:path>
              <a:path w="1007110" h="194309">
                <a:moveTo>
                  <a:pt x="469281" y="88116"/>
                </a:moveTo>
                <a:lnTo>
                  <a:pt x="455144" y="88116"/>
                </a:lnTo>
                <a:lnTo>
                  <a:pt x="457798" y="88999"/>
                </a:lnTo>
                <a:lnTo>
                  <a:pt x="464867" y="90760"/>
                </a:lnTo>
                <a:lnTo>
                  <a:pt x="468386" y="92523"/>
                </a:lnTo>
                <a:lnTo>
                  <a:pt x="469281" y="93404"/>
                </a:lnTo>
                <a:lnTo>
                  <a:pt x="469281" y="88116"/>
                </a:lnTo>
                <a:close/>
              </a:path>
              <a:path w="1007110" h="194309">
                <a:moveTo>
                  <a:pt x="466627" y="61680"/>
                </a:moveTo>
                <a:lnTo>
                  <a:pt x="449835" y="61680"/>
                </a:lnTo>
                <a:lnTo>
                  <a:pt x="442766" y="63444"/>
                </a:lnTo>
                <a:lnTo>
                  <a:pt x="437457" y="68731"/>
                </a:lnTo>
                <a:lnTo>
                  <a:pt x="432148" y="73136"/>
                </a:lnTo>
                <a:lnTo>
                  <a:pt x="428628" y="78424"/>
                </a:lnTo>
                <a:lnTo>
                  <a:pt x="425974" y="85472"/>
                </a:lnTo>
                <a:lnTo>
                  <a:pt x="469281" y="85472"/>
                </a:lnTo>
                <a:lnTo>
                  <a:pt x="469281" y="63444"/>
                </a:lnTo>
                <a:lnTo>
                  <a:pt x="466627" y="61680"/>
                </a:lnTo>
                <a:close/>
              </a:path>
              <a:path w="1007110" h="194309">
                <a:moveTo>
                  <a:pt x="539104" y="60800"/>
                </a:moveTo>
                <a:lnTo>
                  <a:pt x="498822" y="70837"/>
                </a:lnTo>
                <a:lnTo>
                  <a:pt x="472185" y="113616"/>
                </a:lnTo>
                <a:lnTo>
                  <a:pt x="471041" y="128652"/>
                </a:lnTo>
                <a:lnTo>
                  <a:pt x="472185" y="143026"/>
                </a:lnTo>
                <a:lnTo>
                  <a:pt x="498154" y="183822"/>
                </a:lnTo>
                <a:lnTo>
                  <a:pt x="535554" y="193860"/>
                </a:lnTo>
                <a:lnTo>
                  <a:pt x="550101" y="192703"/>
                </a:lnTo>
                <a:lnTo>
                  <a:pt x="563162" y="189234"/>
                </a:lnTo>
                <a:lnTo>
                  <a:pt x="574574" y="183451"/>
                </a:lnTo>
                <a:lnTo>
                  <a:pt x="584171" y="175355"/>
                </a:lnTo>
                <a:lnTo>
                  <a:pt x="589140" y="169187"/>
                </a:lnTo>
                <a:lnTo>
                  <a:pt x="537314" y="169187"/>
                </a:lnTo>
                <a:lnTo>
                  <a:pt x="529712" y="168526"/>
                </a:lnTo>
                <a:lnTo>
                  <a:pt x="502621" y="137175"/>
                </a:lnTo>
                <a:lnTo>
                  <a:pt x="502031" y="128652"/>
                </a:lnTo>
                <a:lnTo>
                  <a:pt x="502092" y="126008"/>
                </a:lnTo>
                <a:lnTo>
                  <a:pt x="522848" y="88117"/>
                </a:lnTo>
                <a:lnTo>
                  <a:pt x="537314" y="85472"/>
                </a:lnTo>
                <a:lnTo>
                  <a:pt x="591237" y="85472"/>
                </a:lnTo>
                <a:lnTo>
                  <a:pt x="585930" y="78424"/>
                </a:lnTo>
                <a:lnTo>
                  <a:pt x="576500" y="70466"/>
                </a:lnTo>
                <a:lnTo>
                  <a:pt x="565492" y="64986"/>
                </a:lnTo>
                <a:lnTo>
                  <a:pt x="552997" y="61819"/>
                </a:lnTo>
                <a:lnTo>
                  <a:pt x="539104" y="60800"/>
                </a:lnTo>
                <a:close/>
              </a:path>
              <a:path w="1007110" h="194309">
                <a:moveTo>
                  <a:pt x="591237" y="85472"/>
                </a:moveTo>
                <a:lnTo>
                  <a:pt x="537314" y="85472"/>
                </a:lnTo>
                <a:lnTo>
                  <a:pt x="544789" y="86133"/>
                </a:lnTo>
                <a:lnTo>
                  <a:pt x="551347" y="88117"/>
                </a:lnTo>
                <a:lnTo>
                  <a:pt x="570850" y="126008"/>
                </a:lnTo>
                <a:lnTo>
                  <a:pt x="570810" y="128652"/>
                </a:lnTo>
                <a:lnTo>
                  <a:pt x="552119" y="166543"/>
                </a:lnTo>
                <a:lnTo>
                  <a:pt x="537314" y="169187"/>
                </a:lnTo>
                <a:lnTo>
                  <a:pt x="589140" y="169187"/>
                </a:lnTo>
                <a:lnTo>
                  <a:pt x="592279" y="165291"/>
                </a:lnTo>
                <a:lnTo>
                  <a:pt x="598077" y="153656"/>
                </a:lnTo>
                <a:lnTo>
                  <a:pt x="601560" y="140534"/>
                </a:lnTo>
                <a:lnTo>
                  <a:pt x="602722" y="126008"/>
                </a:lnTo>
                <a:lnTo>
                  <a:pt x="601588" y="111633"/>
                </a:lnTo>
                <a:lnTo>
                  <a:pt x="598297" y="98911"/>
                </a:lnTo>
                <a:lnTo>
                  <a:pt x="593021" y="87842"/>
                </a:lnTo>
                <a:lnTo>
                  <a:pt x="591237" y="85472"/>
                </a:lnTo>
                <a:close/>
              </a:path>
              <a:path w="1007110" h="194309">
                <a:moveTo>
                  <a:pt x="616860" y="157731"/>
                </a:moveTo>
                <a:lnTo>
                  <a:pt x="616860" y="186811"/>
                </a:lnTo>
                <a:lnTo>
                  <a:pt x="617755" y="186811"/>
                </a:lnTo>
                <a:lnTo>
                  <a:pt x="621274" y="189452"/>
                </a:lnTo>
                <a:lnTo>
                  <a:pt x="627448" y="190335"/>
                </a:lnTo>
                <a:lnTo>
                  <a:pt x="633652" y="192096"/>
                </a:lnTo>
                <a:lnTo>
                  <a:pt x="646030" y="193860"/>
                </a:lnTo>
                <a:lnTo>
                  <a:pt x="687547" y="183284"/>
                </a:lnTo>
                <a:lnTo>
                  <a:pt x="698262" y="170068"/>
                </a:lnTo>
                <a:lnTo>
                  <a:pt x="646892" y="170067"/>
                </a:lnTo>
                <a:lnTo>
                  <a:pt x="641615" y="169187"/>
                </a:lnTo>
                <a:lnTo>
                  <a:pt x="635412" y="167424"/>
                </a:lnTo>
                <a:lnTo>
                  <a:pt x="623034" y="162136"/>
                </a:lnTo>
                <a:lnTo>
                  <a:pt x="618620" y="158612"/>
                </a:lnTo>
                <a:lnTo>
                  <a:pt x="616860" y="157731"/>
                </a:lnTo>
                <a:close/>
              </a:path>
              <a:path w="1007110" h="194309">
                <a:moveTo>
                  <a:pt x="675170" y="60800"/>
                </a:moveTo>
                <a:lnTo>
                  <a:pt x="630997" y="71375"/>
                </a:lnTo>
                <a:lnTo>
                  <a:pt x="616860" y="99572"/>
                </a:lnTo>
                <a:lnTo>
                  <a:pt x="616860" y="105740"/>
                </a:lnTo>
                <a:lnTo>
                  <a:pt x="617755" y="111028"/>
                </a:lnTo>
                <a:lnTo>
                  <a:pt x="619514" y="115435"/>
                </a:lnTo>
                <a:lnTo>
                  <a:pt x="624823" y="124247"/>
                </a:lnTo>
                <a:lnTo>
                  <a:pt x="629238" y="126888"/>
                </a:lnTo>
                <a:lnTo>
                  <a:pt x="632757" y="130415"/>
                </a:lnTo>
                <a:lnTo>
                  <a:pt x="638961" y="133939"/>
                </a:lnTo>
                <a:lnTo>
                  <a:pt x="647789" y="137464"/>
                </a:lnTo>
                <a:lnTo>
                  <a:pt x="653963" y="140108"/>
                </a:lnTo>
                <a:lnTo>
                  <a:pt x="666341" y="146276"/>
                </a:lnTo>
                <a:lnTo>
                  <a:pt x="668101" y="148039"/>
                </a:lnTo>
                <a:lnTo>
                  <a:pt x="669890" y="150680"/>
                </a:lnTo>
                <a:lnTo>
                  <a:pt x="670755" y="152444"/>
                </a:lnTo>
                <a:lnTo>
                  <a:pt x="671650" y="154207"/>
                </a:lnTo>
                <a:lnTo>
                  <a:pt x="671650" y="165660"/>
                </a:lnTo>
                <a:lnTo>
                  <a:pt x="665476" y="170068"/>
                </a:lnTo>
                <a:lnTo>
                  <a:pt x="698262" y="170067"/>
                </a:lnTo>
                <a:lnTo>
                  <a:pt x="700843" y="162467"/>
                </a:lnTo>
                <a:lnTo>
                  <a:pt x="701685" y="154207"/>
                </a:lnTo>
                <a:lnTo>
                  <a:pt x="701685" y="145395"/>
                </a:lnTo>
                <a:lnTo>
                  <a:pt x="668996" y="116316"/>
                </a:lnTo>
                <a:lnTo>
                  <a:pt x="659272" y="112791"/>
                </a:lnTo>
                <a:lnTo>
                  <a:pt x="653098" y="109264"/>
                </a:lnTo>
                <a:lnTo>
                  <a:pt x="651309" y="106623"/>
                </a:lnTo>
                <a:lnTo>
                  <a:pt x="648684" y="104860"/>
                </a:lnTo>
                <a:lnTo>
                  <a:pt x="646895" y="101336"/>
                </a:lnTo>
                <a:lnTo>
                  <a:pt x="646895" y="93404"/>
                </a:lnTo>
                <a:lnTo>
                  <a:pt x="648684" y="90760"/>
                </a:lnTo>
                <a:lnTo>
                  <a:pt x="652204" y="88116"/>
                </a:lnTo>
                <a:lnTo>
                  <a:pt x="654858" y="85472"/>
                </a:lnTo>
                <a:lnTo>
                  <a:pt x="659272" y="84592"/>
                </a:lnTo>
                <a:lnTo>
                  <a:pt x="694616" y="84592"/>
                </a:lnTo>
                <a:lnTo>
                  <a:pt x="694616" y="66088"/>
                </a:lnTo>
                <a:lnTo>
                  <a:pt x="691097" y="64324"/>
                </a:lnTo>
                <a:lnTo>
                  <a:pt x="686681" y="63443"/>
                </a:lnTo>
                <a:lnTo>
                  <a:pt x="680479" y="61680"/>
                </a:lnTo>
                <a:lnTo>
                  <a:pt x="675170" y="60800"/>
                </a:lnTo>
                <a:close/>
              </a:path>
              <a:path w="1007110" h="194309">
                <a:moveTo>
                  <a:pt x="694616" y="84592"/>
                </a:moveTo>
                <a:lnTo>
                  <a:pt x="669890" y="84592"/>
                </a:lnTo>
                <a:lnTo>
                  <a:pt x="680479" y="86355"/>
                </a:lnTo>
                <a:lnTo>
                  <a:pt x="685788" y="88116"/>
                </a:lnTo>
                <a:lnTo>
                  <a:pt x="690202" y="90760"/>
                </a:lnTo>
                <a:lnTo>
                  <a:pt x="693751" y="92524"/>
                </a:lnTo>
                <a:lnTo>
                  <a:pt x="694616" y="93404"/>
                </a:lnTo>
                <a:lnTo>
                  <a:pt x="694616" y="84592"/>
                </a:lnTo>
                <a:close/>
              </a:path>
              <a:path w="1007110" h="194309">
                <a:moveTo>
                  <a:pt x="782125" y="60800"/>
                </a:moveTo>
                <a:lnTo>
                  <a:pt x="742712" y="70837"/>
                </a:lnTo>
                <a:lnTo>
                  <a:pt x="716102" y="113617"/>
                </a:lnTo>
                <a:lnTo>
                  <a:pt x="714957" y="128652"/>
                </a:lnTo>
                <a:lnTo>
                  <a:pt x="716102" y="143026"/>
                </a:lnTo>
                <a:lnTo>
                  <a:pt x="742058" y="183822"/>
                </a:lnTo>
                <a:lnTo>
                  <a:pt x="779471" y="193860"/>
                </a:lnTo>
                <a:lnTo>
                  <a:pt x="794017" y="192703"/>
                </a:lnTo>
                <a:lnTo>
                  <a:pt x="807075" y="189234"/>
                </a:lnTo>
                <a:lnTo>
                  <a:pt x="818478" y="183451"/>
                </a:lnTo>
                <a:lnTo>
                  <a:pt x="828057" y="175356"/>
                </a:lnTo>
                <a:lnTo>
                  <a:pt x="832951" y="169187"/>
                </a:lnTo>
                <a:lnTo>
                  <a:pt x="781231" y="169187"/>
                </a:lnTo>
                <a:lnTo>
                  <a:pt x="773251" y="168526"/>
                </a:lnTo>
                <a:lnTo>
                  <a:pt x="746534" y="137175"/>
                </a:lnTo>
                <a:lnTo>
                  <a:pt x="745947" y="128652"/>
                </a:lnTo>
                <a:lnTo>
                  <a:pt x="746008" y="126008"/>
                </a:lnTo>
                <a:lnTo>
                  <a:pt x="766430" y="88117"/>
                </a:lnTo>
                <a:lnTo>
                  <a:pt x="781231" y="85472"/>
                </a:lnTo>
                <a:lnTo>
                  <a:pt x="834541" y="85472"/>
                </a:lnTo>
                <a:lnTo>
                  <a:pt x="828952" y="78424"/>
                </a:lnTo>
                <a:lnTo>
                  <a:pt x="820012" y="70466"/>
                </a:lnTo>
                <a:lnTo>
                  <a:pt x="809174" y="64986"/>
                </a:lnTo>
                <a:lnTo>
                  <a:pt x="796518" y="61819"/>
                </a:lnTo>
                <a:lnTo>
                  <a:pt x="782125" y="60800"/>
                </a:lnTo>
                <a:close/>
              </a:path>
              <a:path w="1007110" h="194309">
                <a:moveTo>
                  <a:pt x="834541" y="85472"/>
                </a:moveTo>
                <a:lnTo>
                  <a:pt x="781231" y="85472"/>
                </a:lnTo>
                <a:lnTo>
                  <a:pt x="788706" y="86134"/>
                </a:lnTo>
                <a:lnTo>
                  <a:pt x="795264" y="88117"/>
                </a:lnTo>
                <a:lnTo>
                  <a:pt x="814767" y="126008"/>
                </a:lnTo>
                <a:lnTo>
                  <a:pt x="814724" y="128652"/>
                </a:lnTo>
                <a:lnTo>
                  <a:pt x="795599" y="166543"/>
                </a:lnTo>
                <a:lnTo>
                  <a:pt x="781231" y="169187"/>
                </a:lnTo>
                <a:lnTo>
                  <a:pt x="832951" y="169187"/>
                </a:lnTo>
                <a:lnTo>
                  <a:pt x="836043" y="165291"/>
                </a:lnTo>
                <a:lnTo>
                  <a:pt x="841542" y="153656"/>
                </a:lnTo>
                <a:lnTo>
                  <a:pt x="844721" y="140534"/>
                </a:lnTo>
                <a:lnTo>
                  <a:pt x="845744" y="126008"/>
                </a:lnTo>
                <a:lnTo>
                  <a:pt x="844735" y="111633"/>
                </a:lnTo>
                <a:lnTo>
                  <a:pt x="841654" y="98911"/>
                </a:lnTo>
                <a:lnTo>
                  <a:pt x="836420" y="87842"/>
                </a:lnTo>
                <a:lnTo>
                  <a:pt x="834541" y="85472"/>
                </a:lnTo>
                <a:close/>
              </a:path>
              <a:path w="1007110" h="194309">
                <a:moveTo>
                  <a:pt x="975666" y="88116"/>
                </a:moveTo>
                <a:lnTo>
                  <a:pt x="945601" y="88116"/>
                </a:lnTo>
                <a:lnTo>
                  <a:pt x="945601" y="153324"/>
                </a:lnTo>
                <a:lnTo>
                  <a:pt x="947936" y="171182"/>
                </a:lnTo>
                <a:lnTo>
                  <a:pt x="954993" y="183836"/>
                </a:lnTo>
                <a:lnTo>
                  <a:pt x="966854" y="191367"/>
                </a:lnTo>
                <a:lnTo>
                  <a:pt x="983600" y="193860"/>
                </a:lnTo>
                <a:lnTo>
                  <a:pt x="991563" y="193860"/>
                </a:lnTo>
                <a:lnTo>
                  <a:pt x="995978" y="192980"/>
                </a:lnTo>
                <a:lnTo>
                  <a:pt x="1003941" y="190336"/>
                </a:lnTo>
                <a:lnTo>
                  <a:pt x="1005701" y="189452"/>
                </a:lnTo>
                <a:lnTo>
                  <a:pt x="1006596" y="189452"/>
                </a:lnTo>
                <a:lnTo>
                  <a:pt x="1006596" y="169188"/>
                </a:lnTo>
                <a:lnTo>
                  <a:pt x="987149" y="169188"/>
                </a:lnTo>
                <a:lnTo>
                  <a:pt x="982735" y="167424"/>
                </a:lnTo>
                <a:lnTo>
                  <a:pt x="980080" y="164780"/>
                </a:lnTo>
                <a:lnTo>
                  <a:pt x="977426" y="161256"/>
                </a:lnTo>
                <a:lnTo>
                  <a:pt x="975666" y="155968"/>
                </a:lnTo>
                <a:lnTo>
                  <a:pt x="975666" y="88116"/>
                </a:lnTo>
                <a:close/>
              </a:path>
              <a:path w="1007110" h="194309">
                <a:moveTo>
                  <a:pt x="900534" y="88116"/>
                </a:moveTo>
                <a:lnTo>
                  <a:pt x="870500" y="88116"/>
                </a:lnTo>
                <a:lnTo>
                  <a:pt x="870500" y="191216"/>
                </a:lnTo>
                <a:lnTo>
                  <a:pt x="900534" y="191216"/>
                </a:lnTo>
                <a:lnTo>
                  <a:pt x="900534" y="88116"/>
                </a:lnTo>
                <a:close/>
              </a:path>
              <a:path w="1007110" h="194309">
                <a:moveTo>
                  <a:pt x="1006596" y="164780"/>
                </a:moveTo>
                <a:lnTo>
                  <a:pt x="1001287" y="167424"/>
                </a:lnTo>
                <a:lnTo>
                  <a:pt x="995978" y="169188"/>
                </a:lnTo>
                <a:lnTo>
                  <a:pt x="1006596" y="169188"/>
                </a:lnTo>
                <a:lnTo>
                  <a:pt x="1006596" y="164780"/>
                </a:lnTo>
                <a:close/>
              </a:path>
              <a:path w="1007110" h="194309">
                <a:moveTo>
                  <a:pt x="1006596" y="63444"/>
                </a:moveTo>
                <a:lnTo>
                  <a:pt x="849293" y="63444"/>
                </a:lnTo>
                <a:lnTo>
                  <a:pt x="849293" y="88116"/>
                </a:lnTo>
                <a:lnTo>
                  <a:pt x="1006596" y="88116"/>
                </a:lnTo>
                <a:lnTo>
                  <a:pt x="1006596" y="63444"/>
                </a:lnTo>
                <a:close/>
              </a:path>
              <a:path w="1007110" h="194309">
                <a:moveTo>
                  <a:pt x="923500" y="0"/>
                </a:moveTo>
                <a:lnTo>
                  <a:pt x="885502" y="9692"/>
                </a:lnTo>
                <a:lnTo>
                  <a:pt x="870500" y="37008"/>
                </a:lnTo>
                <a:lnTo>
                  <a:pt x="870500" y="63444"/>
                </a:lnTo>
                <a:lnTo>
                  <a:pt x="900534" y="63444"/>
                </a:lnTo>
                <a:lnTo>
                  <a:pt x="900534" y="40532"/>
                </a:lnTo>
                <a:lnTo>
                  <a:pt x="902294" y="34364"/>
                </a:lnTo>
                <a:lnTo>
                  <a:pt x="905843" y="30840"/>
                </a:lnTo>
                <a:lnTo>
                  <a:pt x="908498" y="26435"/>
                </a:lnTo>
                <a:lnTo>
                  <a:pt x="913777" y="24672"/>
                </a:lnTo>
                <a:lnTo>
                  <a:pt x="934118" y="24672"/>
                </a:lnTo>
                <a:lnTo>
                  <a:pt x="934118" y="2643"/>
                </a:lnTo>
                <a:lnTo>
                  <a:pt x="933224" y="2643"/>
                </a:lnTo>
                <a:lnTo>
                  <a:pt x="928809" y="880"/>
                </a:lnTo>
                <a:lnTo>
                  <a:pt x="923500" y="0"/>
                </a:lnTo>
                <a:close/>
              </a:path>
              <a:path w="1007110" h="194309">
                <a:moveTo>
                  <a:pt x="975666" y="25552"/>
                </a:moveTo>
                <a:lnTo>
                  <a:pt x="974771" y="25552"/>
                </a:lnTo>
                <a:lnTo>
                  <a:pt x="946496" y="34364"/>
                </a:lnTo>
                <a:lnTo>
                  <a:pt x="945601" y="35247"/>
                </a:lnTo>
                <a:lnTo>
                  <a:pt x="945601" y="63444"/>
                </a:lnTo>
                <a:lnTo>
                  <a:pt x="975666" y="63444"/>
                </a:lnTo>
                <a:lnTo>
                  <a:pt x="975666" y="25552"/>
                </a:lnTo>
                <a:close/>
              </a:path>
              <a:path w="1007110" h="194309">
                <a:moveTo>
                  <a:pt x="934118" y="24672"/>
                </a:moveTo>
                <a:lnTo>
                  <a:pt x="923500" y="24672"/>
                </a:lnTo>
                <a:lnTo>
                  <a:pt x="927945" y="25552"/>
                </a:lnTo>
                <a:lnTo>
                  <a:pt x="932359" y="28196"/>
                </a:lnTo>
                <a:lnTo>
                  <a:pt x="934118" y="28196"/>
                </a:lnTo>
                <a:lnTo>
                  <a:pt x="934118" y="24672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968" y="597426"/>
            <a:ext cx="296932" cy="296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76415" y="815339"/>
            <a:ext cx="5125211" cy="5362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87451" y="2680461"/>
            <a:ext cx="2395220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spc="-50" dirty="0">
                <a:solidFill>
                  <a:srgbClr val="3B3B41"/>
                </a:solidFill>
              </a:rPr>
              <a:t>Design</a:t>
            </a:r>
            <a:r>
              <a:rPr sz="2800" spc="-114" dirty="0">
                <a:solidFill>
                  <a:srgbClr val="3B3B41"/>
                </a:solidFill>
              </a:rPr>
              <a:t> </a:t>
            </a:r>
            <a:r>
              <a:rPr sz="2800" spc="-50" dirty="0">
                <a:solidFill>
                  <a:srgbClr val="3B3B41"/>
                </a:solidFill>
              </a:rPr>
              <a:t>Identity  Management</a:t>
            </a:r>
            <a:endParaRPr sz="2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27120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0" dirty="0">
                <a:solidFill>
                  <a:srgbClr val="0071C5"/>
                </a:solidFill>
              </a:rPr>
              <a:t>Platform</a:t>
            </a:r>
            <a:r>
              <a:rPr sz="2800" spc="-120" dirty="0">
                <a:solidFill>
                  <a:srgbClr val="0071C5"/>
                </a:solidFill>
              </a:rPr>
              <a:t> </a:t>
            </a:r>
            <a:r>
              <a:rPr sz="2800" spc="-50" dirty="0">
                <a:solidFill>
                  <a:srgbClr val="0071C5"/>
                </a:solidFill>
              </a:rPr>
              <a:t>Security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517042" y="1548129"/>
            <a:ext cx="10155555" cy="4172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Azure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offers </a:t>
            </a:r>
            <a:r>
              <a:rPr sz="2400" b="1" dirty="0">
                <a:solidFill>
                  <a:srgbClr val="3B3B41"/>
                </a:solidFill>
                <a:latin typeface="Segoe UI Semibold"/>
                <a:cs typeface="Segoe UI Semibold"/>
              </a:rPr>
              <a:t>a </a:t>
            </a:r>
            <a:r>
              <a:rPr sz="2400" b="1" spc="-65" dirty="0">
                <a:solidFill>
                  <a:srgbClr val="3B3B41"/>
                </a:solidFill>
                <a:latin typeface="Segoe UI Semibold"/>
                <a:cs typeface="Segoe UI Semibold"/>
              </a:rPr>
              <a:t>“shared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responsibility” security</a:t>
            </a:r>
            <a:r>
              <a:rPr sz="2400" b="1" spc="-42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model:</a:t>
            </a:r>
            <a:endParaRPr sz="2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Microsoft Azure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is built with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end-to-end security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in mind. Microsoft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delivers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a</a:t>
            </a:r>
            <a:r>
              <a:rPr sz="2000" b="1" spc="9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secure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foundation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and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tooling to control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your</a:t>
            </a:r>
            <a:r>
              <a:rPr sz="2000" b="1" spc="-5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environment.</a:t>
            </a:r>
            <a:endParaRPr sz="2000">
              <a:latin typeface="Segoe UI"/>
              <a:cs typeface="Segoe UI"/>
            </a:endParaRPr>
          </a:p>
          <a:p>
            <a:pPr marL="12700" marR="85725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Customers own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responsibility </a:t>
            </a:r>
            <a:r>
              <a:rPr sz="2000" b="1" spc="-20" dirty="0">
                <a:solidFill>
                  <a:srgbClr val="3B3B41"/>
                </a:solidFill>
                <a:latin typeface="Segoe UI"/>
                <a:cs typeface="Segoe UI"/>
              </a:rPr>
              <a:t>of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their subscription governance, data, identities, and  protection.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The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level </a:t>
            </a:r>
            <a:r>
              <a:rPr sz="2000" b="1" spc="-20" dirty="0">
                <a:solidFill>
                  <a:srgbClr val="3B3B41"/>
                </a:solidFill>
                <a:latin typeface="Segoe UI"/>
                <a:cs typeface="Segoe UI"/>
              </a:rPr>
              <a:t>of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responsibility varies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between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IaaS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and PaaS-based</a:t>
            </a:r>
            <a:r>
              <a:rPr sz="2000" b="1" spc="2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solutions.</a:t>
            </a:r>
            <a:endParaRPr sz="20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Azure</a:t>
            </a:r>
            <a:r>
              <a:rPr sz="2400" b="1" spc="-114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is</a:t>
            </a:r>
            <a:r>
              <a:rPr sz="2400" b="1" spc="-9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architected</a:t>
            </a:r>
            <a:r>
              <a:rPr sz="2400" b="1" spc="-114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for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60" dirty="0">
                <a:solidFill>
                  <a:srgbClr val="3B3B41"/>
                </a:solidFill>
                <a:latin typeface="Segoe UI Semibold"/>
                <a:cs typeface="Segoe UI Semibold"/>
              </a:rPr>
              <a:t>multi-tenancy,</a:t>
            </a:r>
            <a:r>
              <a:rPr sz="2400" b="1" spc="-13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with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separation</a:t>
            </a:r>
            <a:r>
              <a:rPr sz="2400" b="1" spc="-10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based</a:t>
            </a:r>
            <a:r>
              <a:rPr sz="2400" b="1" spc="-9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on:</a:t>
            </a:r>
            <a:endParaRPr sz="2400">
              <a:latin typeface="Segoe UI Semibold"/>
              <a:cs typeface="Segoe UI Semibold"/>
            </a:endParaRPr>
          </a:p>
          <a:p>
            <a:pPr marL="12700" marR="616585">
              <a:lnSpc>
                <a:spcPct val="100000"/>
              </a:lnSpc>
              <a:spcBef>
                <a:spcPts val="10"/>
              </a:spcBef>
            </a:pP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The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Azure Fabric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Controller (FC) functioning as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the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kernel </a:t>
            </a:r>
            <a:r>
              <a:rPr sz="2000" b="1" spc="-20" dirty="0">
                <a:solidFill>
                  <a:srgbClr val="3B3B41"/>
                </a:solidFill>
                <a:latin typeface="Segoe UI"/>
                <a:cs typeface="Segoe UI"/>
              </a:rPr>
              <a:t>of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the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Azure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platform 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The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host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OS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running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a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hardened installation </a:t>
            </a:r>
            <a:r>
              <a:rPr sz="2000" b="1" spc="-20" dirty="0">
                <a:solidFill>
                  <a:srgbClr val="3B3B41"/>
                </a:solidFill>
                <a:latin typeface="Segoe UI"/>
                <a:cs typeface="Segoe UI"/>
              </a:rPr>
              <a:t>of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Windows</a:t>
            </a:r>
            <a:r>
              <a:rPr sz="2000" b="1" spc="-5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10" dirty="0">
                <a:solidFill>
                  <a:srgbClr val="3B3B41"/>
                </a:solidFill>
                <a:latin typeface="Segoe UI"/>
                <a:cs typeface="Segoe UI"/>
              </a:rPr>
              <a:t>Server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The </a:t>
            </a:r>
            <a:r>
              <a:rPr sz="2000" b="1" spc="5" dirty="0">
                <a:solidFill>
                  <a:srgbClr val="3B3B41"/>
                </a:solidFill>
                <a:latin typeface="Segoe UI"/>
                <a:cs typeface="Segoe UI"/>
              </a:rPr>
              <a:t>hypervisor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implemented as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the Hyper-V </a:t>
            </a:r>
            <a:r>
              <a:rPr sz="2000" b="1" spc="5" dirty="0">
                <a:solidFill>
                  <a:srgbClr val="3B3B41"/>
                </a:solidFill>
                <a:latin typeface="Segoe UI"/>
                <a:cs typeface="Segoe UI"/>
              </a:rPr>
              <a:t>server</a:t>
            </a:r>
            <a:r>
              <a:rPr sz="2000" b="1" spc="-6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role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The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guest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VM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OS, which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can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be Windows </a:t>
            </a:r>
            <a:r>
              <a:rPr sz="2000" b="1" spc="10" dirty="0">
                <a:solidFill>
                  <a:srgbClr val="3B3B41"/>
                </a:solidFill>
                <a:latin typeface="Segoe UI"/>
                <a:cs typeface="Segoe UI"/>
              </a:rPr>
              <a:t>Server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or an approved Linux</a:t>
            </a:r>
            <a:r>
              <a:rPr sz="2000" b="1" spc="-4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distribution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Storage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isolation: </a:t>
            </a:r>
            <a:r>
              <a:rPr sz="2000" b="1" spc="5" dirty="0">
                <a:solidFill>
                  <a:srgbClr val="3B3B41"/>
                </a:solidFill>
                <a:latin typeface="Segoe UI"/>
                <a:cs typeface="Segoe UI"/>
              </a:rPr>
              <a:t>hypervisor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maps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storage blocks to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separate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storage</a:t>
            </a:r>
            <a:r>
              <a:rPr sz="2000" b="1" spc="-7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accounts.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Network isolation: </a:t>
            </a:r>
            <a:r>
              <a:rPr sz="2000" b="1" spc="5" dirty="0">
                <a:solidFill>
                  <a:srgbClr val="3B3B41"/>
                </a:solidFill>
                <a:latin typeface="Segoe UI"/>
                <a:cs typeface="Segoe UI"/>
              </a:rPr>
              <a:t>hypervisor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switch blocks inter-tenant</a:t>
            </a:r>
            <a:r>
              <a:rPr sz="2000" b="1" spc="-7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communication</a:t>
            </a:r>
            <a:endParaRPr sz="2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78D3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2380</Words>
  <Application>Microsoft Office PowerPoint</Application>
  <PresentationFormat>Custom</PresentationFormat>
  <Paragraphs>312</Paragraphs>
  <Slides>65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Arial</vt:lpstr>
      <vt:lpstr>Calibri</vt:lpstr>
      <vt:lpstr>Calibri Light</vt:lpstr>
      <vt:lpstr>Segoe UI</vt:lpstr>
      <vt:lpstr>Segoe UI Semibold</vt:lpstr>
      <vt:lpstr>Segoe UI Semilight</vt:lpstr>
      <vt:lpstr>Times New Roman</vt:lpstr>
      <vt:lpstr>Office Theme</vt:lpstr>
      <vt:lpstr>PowerPoint Presentation</vt:lpstr>
      <vt:lpstr>Design for Identity and Security (20-25%)</vt:lpstr>
      <vt:lpstr>Series Agenda</vt:lpstr>
      <vt:lpstr>Series Agenda</vt:lpstr>
      <vt:lpstr>Jordan Radkov</vt:lpstr>
      <vt:lpstr>Objectives</vt:lpstr>
      <vt:lpstr>Objectives (cont.)</vt:lpstr>
      <vt:lpstr>Design Identity  Management</vt:lpstr>
      <vt:lpstr>Platform Security</vt:lpstr>
      <vt:lpstr>Securing the Azure Platform</vt:lpstr>
      <vt:lpstr>Azure Active Directory</vt:lpstr>
      <vt:lpstr>Azure AD Authentication Strategies</vt:lpstr>
      <vt:lpstr>Azure AD B2B &amp; B2C</vt:lpstr>
      <vt:lpstr>Azure AD Identity Protection</vt:lpstr>
      <vt:lpstr>Azure AD Domain Services</vt:lpstr>
      <vt:lpstr>Design Authentication</vt:lpstr>
      <vt:lpstr>PowerPoint Presentation</vt:lpstr>
      <vt:lpstr>Certificate-based authentication</vt:lpstr>
      <vt:lpstr>Azure Active Directory (Azure AD)</vt:lpstr>
      <vt:lpstr>Azure AD Connect</vt:lpstr>
      <vt:lpstr>Legacy authentication methods</vt:lpstr>
      <vt:lpstr>Token-based authentication</vt:lpstr>
      <vt:lpstr>Token-based authentication</vt:lpstr>
      <vt:lpstr>PowerPoint Presentation</vt:lpstr>
      <vt:lpstr>Claims</vt:lpstr>
      <vt:lpstr>Role-based authorization</vt:lpstr>
      <vt:lpstr>Role-based access control (RBAC)</vt:lpstr>
      <vt:lpstr>Design Authorization</vt:lpstr>
      <vt:lpstr>Choose an authorization approach</vt:lpstr>
      <vt:lpstr>Choose an authorization approach</vt:lpstr>
      <vt:lpstr>Choose an authorization approach</vt:lpstr>
      <vt:lpstr>Choose an authorization approach</vt:lpstr>
      <vt:lpstr>Choose an authorization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Study Group  Microsoft Azure Administrator Certification Transition</dc:title>
  <dc:creator>ambers@microsoft.com</dc:creator>
  <cp:lastModifiedBy>Jordan Radkov</cp:lastModifiedBy>
  <cp:revision>23</cp:revision>
  <dcterms:created xsi:type="dcterms:W3CDTF">2019-04-08T13:48:04Z</dcterms:created>
  <dcterms:modified xsi:type="dcterms:W3CDTF">2019-04-08T14:26:54Z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2019-03-08T00:00:00Z</vt:filetime>
  </property>
  <property fmtid="{D5CDD505-2E9C-101B-9397-08002B2CF9AE}" pid="3" name="Creator">
    <vt:lpwstr>Microsoft® PowerPoint® for Office 365</vt:lpwstr>
  </property>
  <property fmtid="{D5CDD505-2E9C-101B-9397-08002B2CF9AE}" pid="4" name="LastSaved">
    <vt:filetime>2019-04-08T00:00:00Z</vt:filetime>
  </property>
  <property fmtid="{D5CDD505-2E9C-101B-9397-08002B2CF9AE}" pid="5" name="MSIP_Label_f42aa342-8706-4288-bd11-ebb85995028c_Enabled">
    <vt:lpwstr>True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Owner">
    <vt:lpwstr>rajorda@microsoft.com</vt:lpwstr>
  </property>
  <property fmtid="{D5CDD505-2E9C-101B-9397-08002B2CF9AE}" pid="8" name="MSIP_Label_f42aa342-8706-4288-bd11-ebb85995028c_SetDate">
    <vt:lpwstr>2019-04-08T13:48:20.6728540Z</vt:lpwstr>
  </property>
  <property fmtid="{D5CDD505-2E9C-101B-9397-08002B2CF9AE}" pid="9" name="MSIP_Label_f42aa342-8706-4288-bd11-ebb85995028c_Name">
    <vt:lpwstr>General</vt:lpwstr>
  </property>
  <property fmtid="{D5CDD505-2E9C-101B-9397-08002B2CF9AE}" pid="10" name="MSIP_Label_f42aa342-8706-4288-bd11-ebb85995028c_Application">
    <vt:lpwstr>Microsoft Azure Information Protection</vt:lpwstr>
  </property>
  <property fmtid="{D5CDD505-2E9C-101B-9397-08002B2CF9AE}" pid="11" name="MSIP_Label_f42aa342-8706-4288-bd11-ebb85995028c_ActionId">
    <vt:lpwstr>138fa370-5f62-452c-84e2-5ca1f4252ce9</vt:lpwstr>
  </property>
  <property fmtid="{D5CDD505-2E9C-101B-9397-08002B2CF9AE}" pid="12" name="MSIP_Label_f42aa342-8706-4288-bd11-ebb85995028c_Extended_MSFT_Method">
    <vt:lpwstr>Automatic</vt:lpwstr>
  </property>
  <property fmtid="{D5CDD505-2E9C-101B-9397-08002B2CF9AE}" pid="13" name="Sensitivity">
    <vt:lpwstr>General</vt:lpwstr>
  </property>
</Properties>
</file>